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handoutMasterIdLst>
    <p:handoutMasterId r:id="rId39"/>
  </p:handoutMasterIdLst>
  <p:sldIdLst>
    <p:sldId id="256" r:id="rId2"/>
    <p:sldId id="258" r:id="rId3"/>
    <p:sldId id="279" r:id="rId4"/>
    <p:sldId id="280" r:id="rId5"/>
    <p:sldId id="259" r:id="rId6"/>
    <p:sldId id="294" r:id="rId7"/>
    <p:sldId id="295" r:id="rId8"/>
    <p:sldId id="296" r:id="rId9"/>
    <p:sldId id="305" r:id="rId10"/>
    <p:sldId id="297" r:id="rId11"/>
    <p:sldId id="298" r:id="rId12"/>
    <p:sldId id="306" r:id="rId13"/>
    <p:sldId id="299" r:id="rId14"/>
    <p:sldId id="302" r:id="rId15"/>
    <p:sldId id="303" r:id="rId16"/>
    <p:sldId id="304" r:id="rId17"/>
    <p:sldId id="263" r:id="rId18"/>
    <p:sldId id="284" r:id="rId19"/>
    <p:sldId id="285" r:id="rId20"/>
    <p:sldId id="286" r:id="rId21"/>
    <p:sldId id="287" r:id="rId22"/>
    <p:sldId id="288" r:id="rId23"/>
    <p:sldId id="289" r:id="rId24"/>
    <p:sldId id="300" r:id="rId25"/>
    <p:sldId id="301" r:id="rId26"/>
    <p:sldId id="290" r:id="rId27"/>
    <p:sldId id="291" r:id="rId28"/>
    <p:sldId id="292" r:id="rId29"/>
    <p:sldId id="293" r:id="rId30"/>
    <p:sldId id="276" r:id="rId31"/>
    <p:sldId id="277" r:id="rId32"/>
    <p:sldId id="278" r:id="rId33"/>
    <p:sldId id="264" r:id="rId34"/>
    <p:sldId id="281" r:id="rId35"/>
    <p:sldId id="282" r:id="rId36"/>
    <p:sldId id="283" r:id="rId37"/>
    <p:sldId id="267" r:id="rId38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1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518" y="-84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562C85-9BC0-474B-925E-054FF17ADE14}" type="datetimeFigureOut">
              <a:rPr lang="en-US" smtClean="0"/>
              <a:pPr/>
              <a:t>12/20/2008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481662-0834-4FA8-9AF3-6B92BE9F78D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4C54D-6E98-42EB-B5A8-7026FC2E9088}" type="datetimeFigureOut">
              <a:rPr lang="en-US" smtClean="0"/>
              <a:pPr/>
              <a:t>12/20/2008</a:t>
            </a:fld>
            <a:endParaRPr lang="en-CA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0E562-E740-4C23-8FEA-964656D2CA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4C54D-6E98-42EB-B5A8-7026FC2E9088}" type="datetimeFigureOut">
              <a:rPr lang="en-US" smtClean="0"/>
              <a:pPr/>
              <a:t>12/20/2008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0E562-E740-4C23-8FEA-964656D2CA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4C54D-6E98-42EB-B5A8-7026FC2E9088}" type="datetimeFigureOut">
              <a:rPr lang="en-US" smtClean="0"/>
              <a:pPr/>
              <a:t>12/20/2008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0E562-E740-4C23-8FEA-964656D2CA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4C54D-6E98-42EB-B5A8-7026FC2E9088}" type="datetimeFigureOut">
              <a:rPr lang="en-US" smtClean="0"/>
              <a:pPr/>
              <a:t>12/20/2008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0E562-E740-4C23-8FEA-964656D2CA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4C54D-6E98-42EB-B5A8-7026FC2E9088}" type="datetimeFigureOut">
              <a:rPr lang="en-US" smtClean="0"/>
              <a:pPr/>
              <a:t>12/20/2008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0E562-E740-4C23-8FEA-964656D2CA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4C54D-6E98-42EB-B5A8-7026FC2E9088}" type="datetimeFigureOut">
              <a:rPr lang="en-US" smtClean="0"/>
              <a:pPr/>
              <a:t>12/20/2008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0E562-E740-4C23-8FEA-964656D2CA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4C54D-6E98-42EB-B5A8-7026FC2E9088}" type="datetimeFigureOut">
              <a:rPr lang="en-US" smtClean="0"/>
              <a:pPr/>
              <a:t>12/20/2008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0E562-E740-4C23-8FEA-964656D2CA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4C54D-6E98-42EB-B5A8-7026FC2E9088}" type="datetimeFigureOut">
              <a:rPr lang="en-US" smtClean="0"/>
              <a:pPr/>
              <a:t>12/20/2008</a:t>
            </a:fld>
            <a:endParaRPr lang="en-CA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420E562-E740-4C23-8FEA-964656D2CAE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4C54D-6E98-42EB-B5A8-7026FC2E9088}" type="datetimeFigureOut">
              <a:rPr lang="en-US" smtClean="0"/>
              <a:pPr/>
              <a:t>12/20/2008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0E562-E740-4C23-8FEA-964656D2CA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4C54D-6E98-42EB-B5A8-7026FC2E9088}" type="datetimeFigureOut">
              <a:rPr lang="en-US" smtClean="0"/>
              <a:pPr/>
              <a:t>12/20/2008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420E562-E740-4C23-8FEA-964656D2CA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344C54D-6E98-42EB-B5A8-7026FC2E9088}" type="datetimeFigureOut">
              <a:rPr lang="en-US" smtClean="0"/>
              <a:pPr/>
              <a:t>12/20/2008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0E562-E740-4C23-8FEA-964656D2CA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344C54D-6E98-42EB-B5A8-7026FC2E9088}" type="datetimeFigureOut">
              <a:rPr lang="en-US" smtClean="0"/>
              <a:pPr/>
              <a:t>12/20/2008</a:t>
            </a:fld>
            <a:endParaRPr lang="en-CA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420E562-E740-4C23-8FEA-964656D2CAE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5000">
              <a:srgbClr val="BA0066"/>
            </a:gs>
            <a:gs pos="90000">
              <a:srgbClr val="FF0000"/>
            </a:gs>
            <a:gs pos="100000">
              <a:srgbClr val="FF82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7356" y="1357298"/>
            <a:ext cx="5286412" cy="3929090"/>
          </a:xfrm>
        </p:spPr>
        <p:txBody>
          <a:bodyPr>
            <a:normAutofit/>
          </a:bodyPr>
          <a:lstStyle/>
          <a:p>
            <a:r>
              <a:rPr lang="en-CA" sz="6000" cap="none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GRAVIMETRIC ESTIMATION </a:t>
            </a:r>
            <a:br>
              <a:rPr lang="en-CA" sz="6000" cap="none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</a:br>
            <a:r>
              <a:rPr lang="en-CA" sz="6000" cap="none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OF CHLORIDE IONS</a:t>
            </a:r>
            <a:endParaRPr lang="en-CA" sz="6000" cap="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10" y="5143512"/>
            <a:ext cx="6480048" cy="323840"/>
          </a:xfrm>
        </p:spPr>
        <p:txBody>
          <a:bodyPr>
            <a:normAutofit/>
          </a:bodyPr>
          <a:lstStyle/>
          <a:p>
            <a:r>
              <a:rPr lang="en-CA" sz="1800" dirty="0" smtClean="0">
                <a:solidFill>
                  <a:schemeClr val="bg1"/>
                </a:solidFill>
              </a:rPr>
              <a:t>Aneeqa Haider, Ariel Tsang, Carrie Fan, Fabiha Nuzhat</a:t>
            </a:r>
            <a:endParaRPr lang="en-CA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8612"/>
            <a:ext cx="7467600" cy="1143000"/>
          </a:xfrm>
        </p:spPr>
        <p:txBody>
          <a:bodyPr>
            <a:noAutofit/>
          </a:bodyPr>
          <a:lstStyle/>
          <a:p>
            <a:r>
              <a:rPr lang="en-CA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 of the Mass of AgCl by drying the filter paper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525963"/>
          </a:xfrm>
        </p:spPr>
        <p:txBody>
          <a:bodyPr/>
          <a:lstStyle/>
          <a:p>
            <a:endParaRPr lang="en-US" dirty="0" smtClean="0"/>
          </a:p>
          <a:p>
            <a:pPr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</a:rPr>
              <a:t>Filter paper and precipitate were completely dried</a:t>
            </a:r>
          </a:p>
          <a:p>
            <a:pPr>
              <a:buClr>
                <a:schemeClr val="bg1"/>
              </a:buCl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Clr>
                <a:schemeClr val="bg1"/>
              </a:buClr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Mass of the precipitate:</a:t>
            </a:r>
          </a:p>
          <a:p>
            <a:pPr lvl="2"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</a:rPr>
              <a:t>Mass of the filter paper with precipitate -</a:t>
            </a:r>
          </a:p>
          <a:p>
            <a:pPr lvl="2">
              <a:buClr>
                <a:schemeClr val="bg1"/>
              </a:buClr>
              <a:buNone/>
            </a:pPr>
            <a:r>
              <a:rPr lang="en-US" dirty="0" smtClean="0">
                <a:solidFill>
                  <a:schemeClr val="bg1"/>
                </a:solidFill>
              </a:rPr>
              <a:t>Mass of the filter paper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 of the Mass of AgCl by burning the ashless filter paper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50926" indent="-514350">
              <a:buClr>
                <a:schemeClr val="bg2"/>
              </a:buClr>
            </a:pPr>
            <a:r>
              <a:rPr lang="en-US" dirty="0" smtClean="0">
                <a:solidFill>
                  <a:schemeClr val="bg1"/>
                </a:solidFill>
              </a:rPr>
              <a:t>Retort stand, ring clamp, clay triangle, and Bunsen burner were set up </a:t>
            </a:r>
          </a:p>
          <a:p>
            <a:pPr>
              <a:buClr>
                <a:schemeClr val="bg2"/>
              </a:buClr>
            </a:pPr>
            <a:r>
              <a:rPr lang="en-US" dirty="0" smtClean="0">
                <a:solidFill>
                  <a:schemeClr val="bg1"/>
                </a:solidFill>
              </a:rPr>
              <a:t> Filter paper was carefully folded with    the precipitate inside, and placed in the crucible</a:t>
            </a:r>
          </a:p>
          <a:p>
            <a:pPr>
              <a:buClr>
                <a:schemeClr val="bg2"/>
              </a:buClr>
            </a:pPr>
            <a:r>
              <a:rPr lang="en-US" dirty="0" smtClean="0">
                <a:solidFill>
                  <a:schemeClr val="bg1"/>
                </a:solidFill>
              </a:rPr>
              <a:t> Crucible was heated until no more  filter paper was left</a:t>
            </a:r>
          </a:p>
          <a:p>
            <a:pPr>
              <a:buClr>
                <a:schemeClr val="bg2"/>
              </a:buClr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 Mass of Precipitate:</a:t>
            </a:r>
          </a:p>
          <a:p>
            <a:pPr lvl="2">
              <a:buClr>
                <a:schemeClr val="bg2"/>
              </a:buClr>
            </a:pPr>
            <a:r>
              <a:rPr lang="en-US" sz="2600" dirty="0" smtClean="0">
                <a:solidFill>
                  <a:schemeClr val="bg1"/>
                </a:solidFill>
              </a:rPr>
              <a:t>Mass of crucible, lid &amp; precipitate – </a:t>
            </a:r>
            <a:br>
              <a:rPr lang="en-US" sz="2600" dirty="0" smtClean="0">
                <a:solidFill>
                  <a:schemeClr val="bg1"/>
                </a:solidFill>
              </a:rPr>
            </a:br>
            <a:r>
              <a:rPr lang="en-US" sz="2600" dirty="0" smtClean="0">
                <a:solidFill>
                  <a:schemeClr val="bg1"/>
                </a:solidFill>
              </a:rPr>
              <a:t>Mass of crucible &amp; lid</a:t>
            </a:r>
          </a:p>
          <a:p>
            <a:pPr>
              <a:buClr>
                <a:schemeClr val="bg2"/>
              </a:buClr>
            </a:pP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5124" name="Picture 4" descr="C:\Users\Carrie\Desktop\Pics\111420081536.jpg"/>
          <p:cNvPicPr>
            <a:picLocks noChangeAspect="1" noChangeArrowheads="1"/>
          </p:cNvPicPr>
          <p:nvPr/>
        </p:nvPicPr>
        <p:blipFill>
          <a:blip r:embed="rId2"/>
          <a:srcRect l="29785" t="19531" r="21875" b="19531"/>
          <a:stretch>
            <a:fillRect/>
          </a:stretch>
        </p:blipFill>
        <p:spPr bwMode="auto">
          <a:xfrm>
            <a:off x="-1" y="0"/>
            <a:ext cx="4155743" cy="3929066"/>
          </a:xfrm>
          <a:prstGeom prst="rect">
            <a:avLst/>
          </a:prstGeom>
          <a:noFill/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5126" name="Picture 6" descr="C:\Users\Carrie\Desktop\Pics\111420081548.jpg"/>
          <p:cNvPicPr>
            <a:picLocks noChangeAspect="1" noChangeArrowheads="1"/>
          </p:cNvPicPr>
          <p:nvPr/>
        </p:nvPicPr>
        <p:blipFill>
          <a:blip r:embed="rId3">
            <a:lum contrast="30000"/>
          </a:blip>
          <a:srcRect/>
          <a:stretch>
            <a:fillRect/>
          </a:stretch>
        </p:blipFill>
        <p:spPr bwMode="auto">
          <a:xfrm>
            <a:off x="4095745" y="3071810"/>
            <a:ext cx="5048255" cy="378619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Safety Precautions</a:t>
            </a:r>
            <a:endParaRPr lang="en-CA" sz="4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972072"/>
          </a:xfrm>
        </p:spPr>
        <p:txBody>
          <a:bodyPr>
            <a:normAutofit/>
          </a:bodyPr>
          <a:lstStyle/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General Safety </a:t>
            </a:r>
            <a:br>
              <a:rPr lang="en-CA" dirty="0" smtClean="0">
                <a:solidFill>
                  <a:schemeClr val="bg1"/>
                </a:solidFill>
              </a:rPr>
            </a:br>
            <a:r>
              <a:rPr lang="en-CA" dirty="0" smtClean="0">
                <a:solidFill>
                  <a:schemeClr val="bg1"/>
                </a:solidFill>
              </a:rPr>
              <a:t>Precautions</a:t>
            </a:r>
          </a:p>
          <a:p>
            <a:pPr>
              <a:buClr>
                <a:schemeClr val="bg2"/>
              </a:buClr>
              <a:buNone/>
            </a:pPr>
            <a:endParaRPr lang="en-CA" dirty="0" smtClean="0">
              <a:solidFill>
                <a:schemeClr val="bg1"/>
              </a:solidFill>
            </a:endParaRP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Safety precautions </a:t>
            </a:r>
            <a:br>
              <a:rPr lang="en-CA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specific for this </a:t>
            </a:r>
            <a:br>
              <a:rPr lang="en-CA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experiment:</a:t>
            </a:r>
          </a:p>
          <a:p>
            <a:pPr lvl="2"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Avoiding contact with Silver Chloride (AgCl)</a:t>
            </a:r>
          </a:p>
          <a:p>
            <a:pPr lvl="2"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Safety precautions while using the Bunsen burner</a:t>
            </a: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6146" name="Picture 2" descr="C:\Users\Carrie\Desktop\Pics\111420081537.jpg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 l="20215" t="18750" r="26171" b="21484"/>
          <a:stretch>
            <a:fillRect/>
          </a:stretch>
        </p:blipFill>
        <p:spPr bwMode="auto">
          <a:xfrm>
            <a:off x="4714876" y="1428736"/>
            <a:ext cx="3588709" cy="300039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Observations</a:t>
            </a:r>
            <a:endParaRPr lang="en-CA" sz="4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525963"/>
          </a:xfrm>
        </p:spPr>
        <p:txBody>
          <a:bodyPr/>
          <a:lstStyle/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Formation of the Precipitate</a:t>
            </a:r>
            <a:endParaRPr lang="en-CA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00034" y="2428868"/>
          <a:ext cx="7643865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20"/>
                <a:gridCol w="1571636"/>
                <a:gridCol w="321470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Mass (g)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Calculation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Filter paper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1.04 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Filter</a:t>
                      </a:r>
                      <a:r>
                        <a:rPr lang="en-US" baseline="0" dirty="0" smtClean="0"/>
                        <a:t> paper with NaCl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1.24 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NaCl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0.2 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(1.24 g - 1.0 g)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Graduated cylinder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22.48 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Graduated</a:t>
                      </a:r>
                      <a:r>
                        <a:rPr lang="en-US" baseline="0" dirty="0" smtClean="0"/>
                        <a:t> cylinder with AgNO</a:t>
                      </a:r>
                      <a:r>
                        <a:rPr lang="en-US" baseline="-25000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27.08 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AgNO</a:t>
                      </a:r>
                      <a:r>
                        <a:rPr lang="en-US" baseline="-25000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3.4 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(27.48 g - 22.48 g)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4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</a:rPr>
              <a:t>Measurement of the mass of AgCl by drying the filter paper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71472" y="3000372"/>
          <a:ext cx="7643865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3206"/>
                <a:gridCol w="1928826"/>
                <a:gridCol w="30718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Objects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Mass (g)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Calculation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Filter paper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1.04 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Filter</a:t>
                      </a:r>
                      <a:r>
                        <a:rPr lang="en-US" sz="2400" baseline="0" dirty="0" smtClean="0"/>
                        <a:t> paper with AgCl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1.43 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AgCl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0.39 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(1.43 g - 1.04 g)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</a:rPr>
              <a:t>Measurement of the mass of AgCl by drying the filter paper</a:t>
            </a:r>
          </a:p>
          <a:p>
            <a:pPr>
              <a:buClr>
                <a:schemeClr val="bg1"/>
              </a:buClr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00034" y="2928934"/>
          <a:ext cx="7786742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8393"/>
                <a:gridCol w="1763036"/>
                <a:gridCol w="308531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Objects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Mass (g)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Calculation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Crucible and</a:t>
                      </a:r>
                      <a:r>
                        <a:rPr lang="en-US" sz="2400" baseline="0" dirty="0" smtClean="0"/>
                        <a:t> lid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32.13 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Crucible,</a:t>
                      </a:r>
                      <a:r>
                        <a:rPr lang="en-US" sz="2400" baseline="0" dirty="0" smtClean="0"/>
                        <a:t> lid and contents (AgCl)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32.64 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AgCl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0.51 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(32.64 g - 32.13 g)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05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C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Calculations – </a:t>
            </a:r>
            <a:br>
              <a:rPr lang="en-C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Known Information</a:t>
            </a:r>
            <a:endParaRPr lang="en-CA" sz="4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831995"/>
            <a:ext cx="7901014" cy="4525963"/>
          </a:xfrm>
        </p:spPr>
        <p:txBody>
          <a:bodyPr/>
          <a:lstStyle/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Mass used of Sodium Chloride (NaCl):</a:t>
            </a:r>
          </a:p>
          <a:p>
            <a:pPr lvl="2"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0</a:t>
            </a:r>
            <a:r>
              <a:rPr lang="en-CA" dirty="0" smtClean="0">
                <a:solidFill>
                  <a:schemeClr val="bg1"/>
                </a:solidFill>
              </a:rPr>
              <a:t>.2 </a:t>
            </a:r>
            <a:r>
              <a:rPr lang="en-CA" dirty="0" smtClean="0">
                <a:solidFill>
                  <a:schemeClr val="bg1"/>
                </a:solidFill>
              </a:rPr>
              <a:t>g</a:t>
            </a: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Molar mass of NaCl:</a:t>
            </a:r>
          </a:p>
          <a:p>
            <a:pPr lvl="2"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35.45 g/mol</a:t>
            </a: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Percentage composition by mass of Silver Chloride (AgCl):</a:t>
            </a:r>
          </a:p>
          <a:p>
            <a:pPr lvl="2"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Silver (Ag) = 75%</a:t>
            </a:r>
          </a:p>
          <a:p>
            <a:pPr lvl="2"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Chloride (Cl) = 25%</a:t>
            </a:r>
            <a:endParaRPr lang="en-C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786688" cy="1570037"/>
          </a:xfrm>
        </p:spPr>
        <p:txBody>
          <a:bodyPr>
            <a:normAutofit/>
          </a:bodyPr>
          <a:lstStyle/>
          <a:p>
            <a:r>
              <a:rPr lang="en-CA" sz="4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Calculations – </a:t>
            </a:r>
            <a:br>
              <a:rPr lang="en-CA" sz="4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4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Drying Filter Paper</a:t>
            </a:r>
            <a:endParaRPr lang="en-CA" b="1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</p:spPr>
        <p:txBody>
          <a:bodyPr>
            <a:normAutofit/>
          </a:bodyPr>
          <a:lstStyle/>
          <a:p>
            <a:pPr>
              <a:buClr>
                <a:schemeClr val="bg2"/>
              </a:buClr>
            </a:pPr>
            <a:r>
              <a:rPr lang="en-CA" dirty="0">
                <a:solidFill>
                  <a:schemeClr val="bg2">
                    <a:lumMod val="75000"/>
                  </a:schemeClr>
                </a:solidFill>
              </a:rPr>
              <a:t>Mass of filter </a:t>
            </a: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paper: </a:t>
            </a:r>
          </a:p>
          <a:p>
            <a:pPr lvl="2"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1.04g</a:t>
            </a:r>
            <a:endParaRPr lang="en-CA" dirty="0">
              <a:solidFill>
                <a:schemeClr val="bg1"/>
              </a:solidFill>
            </a:endParaRPr>
          </a:p>
          <a:p>
            <a:pPr>
              <a:buClr>
                <a:schemeClr val="bg2"/>
              </a:buClr>
            </a:pPr>
            <a:r>
              <a:rPr lang="en-CA" dirty="0">
                <a:solidFill>
                  <a:schemeClr val="bg2">
                    <a:lumMod val="75000"/>
                  </a:schemeClr>
                </a:solidFill>
              </a:rPr>
              <a:t>Mass of filter paper + </a:t>
            </a: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AgCl: </a:t>
            </a:r>
          </a:p>
          <a:p>
            <a:pPr lvl="2"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1.43g</a:t>
            </a: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AgCl:</a:t>
            </a:r>
          </a:p>
          <a:p>
            <a:pPr lvl="2"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(1.43g – 1.04g) = 0.39g</a:t>
            </a: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Mass </a:t>
            </a:r>
            <a:r>
              <a:rPr lang="en-CA" dirty="0">
                <a:solidFill>
                  <a:schemeClr val="bg2">
                    <a:lumMod val="75000"/>
                  </a:schemeClr>
                </a:solidFill>
              </a:rPr>
              <a:t>of chloride ions present: </a:t>
            </a:r>
            <a:endParaRPr lang="en-CA" dirty="0" smtClean="0">
              <a:solidFill>
                <a:schemeClr val="bg2">
                  <a:lumMod val="75000"/>
                </a:schemeClr>
              </a:solidFill>
            </a:endParaRPr>
          </a:p>
          <a:p>
            <a:pPr lvl="2"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0.25 </a:t>
            </a:r>
            <a:r>
              <a:rPr lang="en-CA" dirty="0">
                <a:solidFill>
                  <a:schemeClr val="bg1"/>
                </a:solidFill>
              </a:rPr>
              <a:t>x </a:t>
            </a:r>
            <a:r>
              <a:rPr lang="en-CA" dirty="0" smtClean="0">
                <a:solidFill>
                  <a:schemeClr val="bg1"/>
                </a:solidFill>
              </a:rPr>
              <a:t>0.39g = </a:t>
            </a:r>
            <a:r>
              <a:rPr lang="en-CA" dirty="0">
                <a:solidFill>
                  <a:schemeClr val="bg1"/>
                </a:solidFill>
              </a:rPr>
              <a:t>0.0975g</a:t>
            </a:r>
          </a:p>
          <a:p>
            <a:pPr lvl="1">
              <a:buClr>
                <a:schemeClr val="bg2"/>
              </a:buClr>
              <a:buFontTx/>
              <a:buNone/>
            </a:pPr>
            <a:endParaRPr lang="en-C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>
              <a:buClr>
                <a:schemeClr val="bg2"/>
              </a:buClr>
            </a:pPr>
            <a:r>
              <a:rPr lang="en-CA" dirty="0">
                <a:solidFill>
                  <a:schemeClr val="bg2">
                    <a:lumMod val="75000"/>
                  </a:schemeClr>
                </a:solidFill>
              </a:rPr>
              <a:t>Number of moles of chloride </a:t>
            </a: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ions:</a:t>
            </a:r>
          </a:p>
          <a:p>
            <a:pPr lvl="2">
              <a:buClr>
                <a:schemeClr val="bg2"/>
              </a:buClr>
              <a:buNone/>
            </a:pPr>
            <a:r>
              <a:rPr lang="en-CA" sz="3000" dirty="0" smtClean="0">
                <a:solidFill>
                  <a:schemeClr val="bg1"/>
                </a:solidFill>
              </a:rPr>
              <a:t>=     Mass </a:t>
            </a:r>
            <a:r>
              <a:rPr lang="en-CA" sz="3000" dirty="0">
                <a:solidFill>
                  <a:schemeClr val="bg1"/>
                </a:solidFill>
              </a:rPr>
              <a:t>of Cl</a:t>
            </a:r>
          </a:p>
          <a:p>
            <a:pPr>
              <a:buClr>
                <a:schemeClr val="bg2"/>
              </a:buClr>
              <a:buFontTx/>
              <a:buNone/>
            </a:pPr>
            <a:r>
              <a:rPr lang="en-CA" dirty="0">
                <a:solidFill>
                  <a:schemeClr val="bg1"/>
                </a:solidFill>
              </a:rPr>
              <a:t>		  </a:t>
            </a:r>
            <a:r>
              <a:rPr lang="en-CA" dirty="0" smtClean="0">
                <a:solidFill>
                  <a:schemeClr val="bg1"/>
                </a:solidFill>
              </a:rPr>
              <a:t>Molar </a:t>
            </a:r>
            <a:r>
              <a:rPr lang="en-CA" dirty="0">
                <a:solidFill>
                  <a:schemeClr val="bg1"/>
                </a:solidFill>
              </a:rPr>
              <a:t>Mass of Cl</a:t>
            </a:r>
          </a:p>
          <a:p>
            <a:pPr>
              <a:buClr>
                <a:schemeClr val="bg2"/>
              </a:buClr>
              <a:buFontTx/>
              <a:buNone/>
            </a:pPr>
            <a:r>
              <a:rPr lang="en-CA" dirty="0">
                <a:solidFill>
                  <a:schemeClr val="bg1"/>
                </a:solidFill>
              </a:rPr>
              <a:t>	</a:t>
            </a:r>
            <a:r>
              <a:rPr lang="en-CA" dirty="0" smtClean="0">
                <a:solidFill>
                  <a:schemeClr val="bg1"/>
                </a:solidFill>
              </a:rPr>
              <a:t>   = 0.0975g</a:t>
            </a:r>
            <a:endParaRPr lang="en-CA" dirty="0">
              <a:solidFill>
                <a:schemeClr val="bg1"/>
              </a:solidFill>
            </a:endParaRPr>
          </a:p>
          <a:p>
            <a:pPr>
              <a:buClr>
                <a:schemeClr val="bg2"/>
              </a:buClr>
              <a:buFontTx/>
              <a:buNone/>
            </a:pPr>
            <a:r>
              <a:rPr lang="en-CA" dirty="0">
                <a:solidFill>
                  <a:schemeClr val="bg1"/>
                </a:solidFill>
              </a:rPr>
              <a:t>		</a:t>
            </a:r>
            <a:r>
              <a:rPr lang="en-CA" dirty="0" smtClean="0">
                <a:solidFill>
                  <a:schemeClr val="bg1"/>
                </a:solidFill>
              </a:rPr>
              <a:t>   </a:t>
            </a:r>
            <a:r>
              <a:rPr lang="en-CA" dirty="0">
                <a:solidFill>
                  <a:schemeClr val="bg1"/>
                </a:solidFill>
              </a:rPr>
              <a:t>35.45g</a:t>
            </a:r>
          </a:p>
          <a:p>
            <a:pPr>
              <a:buClr>
                <a:schemeClr val="bg2"/>
              </a:buClr>
              <a:buFontTx/>
              <a:buNone/>
            </a:pPr>
            <a:r>
              <a:rPr lang="en-CA" dirty="0" smtClean="0">
                <a:solidFill>
                  <a:schemeClr val="bg1"/>
                </a:solidFill>
              </a:rPr>
              <a:t>	   = 0.00275 </a:t>
            </a:r>
            <a:r>
              <a:rPr lang="en-CA" dirty="0">
                <a:solidFill>
                  <a:schemeClr val="bg1"/>
                </a:solidFill>
              </a:rPr>
              <a:t>mol</a:t>
            </a: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1714480" y="3214686"/>
            <a:ext cx="29511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 dirty="0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1785918" y="4286256"/>
            <a:ext cx="1512888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274638"/>
            <a:ext cx="7786688" cy="157003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1" i="0" u="none" strike="noStrike" kern="1200" cap="none" spc="0" normalizeH="0" baseline="0" noProof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Calculations – </a:t>
            </a:r>
            <a:br>
              <a:rPr kumimoji="0" lang="en-CA" sz="4400" b="1" i="0" u="none" strike="noStrike" kern="1200" cap="none" spc="0" normalizeH="0" baseline="0" noProof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CA" sz="4400" b="1" i="0" u="none" strike="noStrike" kern="1200" cap="none" spc="0" normalizeH="0" baseline="0" noProof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By Drying Filter Paper</a:t>
            </a:r>
            <a:endParaRPr kumimoji="0" lang="en-CA" sz="4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n-CA" sz="4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000496" y="1428736"/>
            <a:ext cx="4429156" cy="4857784"/>
          </a:xfrm>
        </p:spPr>
        <p:txBody>
          <a:bodyPr>
            <a:normAutofit/>
          </a:bodyPr>
          <a:lstStyle/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Chloride ion</a:t>
            </a:r>
          </a:p>
          <a:p>
            <a:pPr lvl="2"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Cl + e</a:t>
            </a:r>
            <a:r>
              <a:rPr lang="en-CA" baseline="30000" dirty="0" smtClean="0">
                <a:solidFill>
                  <a:schemeClr val="bg1"/>
                </a:solidFill>
              </a:rPr>
              <a:t>− </a:t>
            </a:r>
            <a:r>
              <a:rPr lang="en-CA" dirty="0" smtClean="0">
                <a:solidFill>
                  <a:schemeClr val="bg1"/>
                </a:solidFill>
                <a:sym typeface="Wingdings" pitchFamily="2" charset="2"/>
              </a:rPr>
              <a:t> Cl</a:t>
            </a:r>
            <a:r>
              <a:rPr lang="en-CA" baseline="30000" dirty="0" smtClean="0">
                <a:solidFill>
                  <a:schemeClr val="bg1"/>
                </a:solidFill>
              </a:rPr>
              <a:t>−</a:t>
            </a:r>
            <a:endParaRPr lang="en-CA" dirty="0" smtClean="0">
              <a:solidFill>
                <a:schemeClr val="bg1"/>
              </a:solidFill>
            </a:endParaRP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Chloride</a:t>
            </a:r>
          </a:p>
          <a:p>
            <a:pPr lvl="2"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Results from the combination of Cl</a:t>
            </a:r>
            <a:r>
              <a:rPr lang="en-CA" baseline="-25000" dirty="0" smtClean="0">
                <a:solidFill>
                  <a:schemeClr val="bg1"/>
                </a:solidFill>
              </a:rPr>
              <a:t>2</a:t>
            </a:r>
            <a:r>
              <a:rPr lang="en-CA" dirty="0" smtClean="0">
                <a:solidFill>
                  <a:schemeClr val="bg1"/>
                </a:solidFill>
              </a:rPr>
              <a:t> with a metal (e.g. NaCl)</a:t>
            </a: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Reactants:</a:t>
            </a:r>
            <a:r>
              <a:rPr lang="en-CA" dirty="0" smtClean="0">
                <a:solidFill>
                  <a:schemeClr val="bg1"/>
                </a:solidFill>
              </a:rPr>
              <a:t> NaCl, AgNO</a:t>
            </a:r>
            <a:r>
              <a:rPr lang="en-CA" baseline="-25000" dirty="0" smtClean="0">
                <a:solidFill>
                  <a:schemeClr val="bg1"/>
                </a:solidFill>
              </a:rPr>
              <a:t>3</a:t>
            </a:r>
            <a:r>
              <a:rPr lang="en-CA" dirty="0" smtClean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lum bright="10000" contrast="20000"/>
          </a:blip>
          <a:srcRect/>
          <a:stretch>
            <a:fillRect/>
          </a:stretch>
        </p:blipFill>
        <p:spPr bwMode="auto">
          <a:xfrm>
            <a:off x="642910" y="2000240"/>
            <a:ext cx="304611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071538" y="5143512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Chloride Ion</a:t>
            </a:r>
            <a:endParaRPr lang="en-CA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05038"/>
            <a:ext cx="8229600" cy="3921125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bg2"/>
              </a:buClr>
            </a:pPr>
            <a:r>
              <a:rPr lang="en-CA" dirty="0">
                <a:solidFill>
                  <a:schemeClr val="bg2">
                    <a:lumMod val="75000"/>
                  </a:schemeClr>
                </a:solidFill>
              </a:rPr>
              <a:t>Mole = </a:t>
            </a: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Avogadro's </a:t>
            </a:r>
            <a:r>
              <a:rPr lang="en-CA" dirty="0">
                <a:solidFill>
                  <a:schemeClr val="bg2">
                    <a:lumMod val="75000"/>
                  </a:schemeClr>
                </a:solidFill>
              </a:rPr>
              <a:t>number </a:t>
            </a:r>
            <a:endParaRPr lang="en-CA" dirty="0" smtClean="0">
              <a:solidFill>
                <a:schemeClr val="bg2">
                  <a:lumMod val="75000"/>
                </a:schemeClr>
              </a:solidFill>
            </a:endParaRPr>
          </a:p>
          <a:p>
            <a:pPr lvl="2">
              <a:lnSpc>
                <a:spcPct val="90000"/>
              </a:lnSpc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6.022 </a:t>
            </a:r>
            <a:r>
              <a:rPr lang="en-CA" dirty="0">
                <a:solidFill>
                  <a:schemeClr val="bg1"/>
                </a:solidFill>
              </a:rPr>
              <a:t>x </a:t>
            </a:r>
            <a:r>
              <a:rPr lang="en-CA" dirty="0" smtClean="0">
                <a:solidFill>
                  <a:schemeClr val="bg1"/>
                </a:solidFill>
              </a:rPr>
              <a:t>10</a:t>
            </a:r>
            <a:r>
              <a:rPr lang="en-CA" baseline="30000" dirty="0" smtClean="0">
                <a:solidFill>
                  <a:schemeClr val="bg1"/>
                </a:solidFill>
              </a:rPr>
              <a:t>23</a:t>
            </a:r>
            <a:endParaRPr lang="en-CA" baseline="300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buClr>
                <a:schemeClr val="bg2"/>
              </a:buClr>
            </a:pPr>
            <a:r>
              <a:rPr lang="en-CA" dirty="0">
                <a:solidFill>
                  <a:schemeClr val="bg2">
                    <a:lumMod val="75000"/>
                  </a:schemeClr>
                </a:solidFill>
              </a:rPr>
              <a:t>Number of chloride ions:</a:t>
            </a:r>
          </a:p>
          <a:p>
            <a:pPr>
              <a:lnSpc>
                <a:spcPct val="90000"/>
              </a:lnSpc>
              <a:buClr>
                <a:schemeClr val="bg2"/>
              </a:buClr>
              <a:buFontTx/>
              <a:buNone/>
            </a:pPr>
            <a:r>
              <a:rPr lang="en-CA" dirty="0">
                <a:solidFill>
                  <a:schemeClr val="bg1"/>
                </a:solidFill>
              </a:rPr>
              <a:t>	</a:t>
            </a:r>
            <a:r>
              <a:rPr lang="en-CA" dirty="0" smtClean="0">
                <a:solidFill>
                  <a:schemeClr val="bg1"/>
                </a:solidFill>
              </a:rPr>
              <a:t>  =  (# </a:t>
            </a:r>
            <a:r>
              <a:rPr lang="en-CA" dirty="0">
                <a:solidFill>
                  <a:schemeClr val="bg1"/>
                </a:solidFill>
              </a:rPr>
              <a:t>of moles) x </a:t>
            </a:r>
            <a:r>
              <a:rPr lang="en-CA" dirty="0" smtClean="0">
                <a:solidFill>
                  <a:schemeClr val="bg1"/>
                </a:solidFill>
              </a:rPr>
              <a:t>(Avogadro's </a:t>
            </a:r>
            <a:r>
              <a:rPr lang="en-CA" dirty="0">
                <a:solidFill>
                  <a:schemeClr val="bg1"/>
                </a:solidFill>
              </a:rPr>
              <a:t>number)</a:t>
            </a:r>
          </a:p>
          <a:p>
            <a:pPr>
              <a:lnSpc>
                <a:spcPct val="90000"/>
              </a:lnSpc>
              <a:buClr>
                <a:schemeClr val="bg2"/>
              </a:buClr>
              <a:buFontTx/>
              <a:buNone/>
            </a:pPr>
            <a:r>
              <a:rPr lang="en-CA" dirty="0">
                <a:solidFill>
                  <a:schemeClr val="bg1"/>
                </a:solidFill>
              </a:rPr>
              <a:t>	</a:t>
            </a:r>
            <a:r>
              <a:rPr lang="en-CA" dirty="0" smtClean="0">
                <a:solidFill>
                  <a:schemeClr val="bg1"/>
                </a:solidFill>
              </a:rPr>
              <a:t>  =  (</a:t>
            </a:r>
            <a:r>
              <a:rPr lang="en-CA" dirty="0">
                <a:solidFill>
                  <a:schemeClr val="bg1"/>
                </a:solidFill>
              </a:rPr>
              <a:t>0.00275) x (6.022 x </a:t>
            </a:r>
            <a:r>
              <a:rPr lang="en-CA" dirty="0" smtClean="0">
                <a:solidFill>
                  <a:schemeClr val="bg1"/>
                </a:solidFill>
              </a:rPr>
              <a:t>10</a:t>
            </a:r>
            <a:r>
              <a:rPr lang="en-CA" baseline="30000" dirty="0" smtClean="0">
                <a:solidFill>
                  <a:schemeClr val="bg1"/>
                </a:solidFill>
              </a:rPr>
              <a:t>23</a:t>
            </a:r>
            <a:r>
              <a:rPr lang="en-CA" dirty="0">
                <a:solidFill>
                  <a:schemeClr val="bg1"/>
                </a:solidFill>
              </a:rPr>
              <a:t>)</a:t>
            </a:r>
          </a:p>
          <a:p>
            <a:pPr>
              <a:lnSpc>
                <a:spcPct val="90000"/>
              </a:lnSpc>
              <a:buClr>
                <a:schemeClr val="bg2"/>
              </a:buClr>
              <a:buFontTx/>
              <a:buNone/>
            </a:pPr>
            <a:r>
              <a:rPr lang="en-CA" dirty="0">
                <a:solidFill>
                  <a:schemeClr val="bg1"/>
                </a:solidFill>
              </a:rPr>
              <a:t>	</a:t>
            </a:r>
            <a:r>
              <a:rPr lang="en-CA" dirty="0" smtClean="0">
                <a:solidFill>
                  <a:schemeClr val="bg1"/>
                </a:solidFill>
              </a:rPr>
              <a:t>  =  1.656 </a:t>
            </a:r>
            <a:r>
              <a:rPr lang="en-CA" dirty="0">
                <a:solidFill>
                  <a:schemeClr val="bg1"/>
                </a:solidFill>
              </a:rPr>
              <a:t>x </a:t>
            </a:r>
            <a:r>
              <a:rPr lang="en-CA" dirty="0" smtClean="0">
                <a:solidFill>
                  <a:schemeClr val="bg1"/>
                </a:solidFill>
              </a:rPr>
              <a:t>10</a:t>
            </a:r>
            <a:r>
              <a:rPr lang="en-CA" baseline="30000" dirty="0" smtClean="0">
                <a:solidFill>
                  <a:schemeClr val="bg1"/>
                </a:solidFill>
              </a:rPr>
              <a:t>21</a:t>
            </a:r>
            <a:r>
              <a:rPr lang="en-CA" dirty="0" smtClean="0">
                <a:solidFill>
                  <a:schemeClr val="bg1"/>
                </a:solidFill>
              </a:rPr>
              <a:t> </a:t>
            </a:r>
            <a:r>
              <a:rPr lang="en-CA" dirty="0">
                <a:solidFill>
                  <a:schemeClr val="bg1"/>
                </a:solidFill>
              </a:rPr>
              <a:t>chloride ions present in 	0.2 g of NaCl by drying filter paper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274638"/>
            <a:ext cx="7786688" cy="157003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1" i="0" u="none" strike="noStrike" kern="1200" cap="none" spc="0" normalizeH="0" baseline="0" noProof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Calculations – </a:t>
            </a:r>
            <a:br>
              <a:rPr kumimoji="0" lang="en-CA" sz="4400" b="1" i="0" u="none" strike="noStrike" kern="1200" cap="none" spc="0" normalizeH="0" baseline="0" noProof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CA" sz="4400" b="1" i="0" u="none" strike="noStrike" kern="1200" cap="none" spc="0" normalizeH="0" baseline="0" noProof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By Drying Filter Paper</a:t>
            </a:r>
            <a:endParaRPr kumimoji="0" lang="en-CA" sz="4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16113"/>
            <a:ext cx="8229600" cy="4537075"/>
          </a:xfrm>
        </p:spPr>
        <p:txBody>
          <a:bodyPr>
            <a:normAutofit/>
          </a:bodyPr>
          <a:lstStyle/>
          <a:p>
            <a:pPr>
              <a:buClr>
                <a:schemeClr val="bg2"/>
              </a:buClr>
            </a:pPr>
            <a:r>
              <a:rPr lang="en-CA" dirty="0">
                <a:solidFill>
                  <a:schemeClr val="bg2">
                    <a:lumMod val="75000"/>
                  </a:schemeClr>
                </a:solidFill>
              </a:rPr>
              <a:t>Mass of crucible + lid + filter </a:t>
            </a: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paper:</a:t>
            </a:r>
          </a:p>
          <a:p>
            <a:pPr lvl="2"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32.13g</a:t>
            </a:r>
            <a:endParaRPr lang="en-CA" dirty="0">
              <a:solidFill>
                <a:schemeClr val="bg1"/>
              </a:solidFill>
            </a:endParaRPr>
          </a:p>
          <a:p>
            <a:pPr>
              <a:buClr>
                <a:schemeClr val="bg2"/>
              </a:buClr>
            </a:pPr>
            <a:r>
              <a:rPr lang="en-CA" dirty="0">
                <a:solidFill>
                  <a:schemeClr val="bg2">
                    <a:lumMod val="75000"/>
                  </a:schemeClr>
                </a:solidFill>
              </a:rPr>
              <a:t>Mass of crucible + lid + filter paper + AgCl </a:t>
            </a:r>
            <a:endParaRPr lang="en-CA" dirty="0" smtClean="0">
              <a:solidFill>
                <a:schemeClr val="bg2">
                  <a:lumMod val="75000"/>
                </a:schemeClr>
              </a:solidFill>
            </a:endParaRPr>
          </a:p>
          <a:p>
            <a:pPr lvl="2"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32.64g</a:t>
            </a:r>
            <a:endParaRPr lang="en-CA" dirty="0">
              <a:solidFill>
                <a:schemeClr val="bg1"/>
              </a:solidFill>
            </a:endParaRPr>
          </a:p>
          <a:p>
            <a:pPr>
              <a:buClr>
                <a:schemeClr val="bg2"/>
              </a:buClr>
            </a:pPr>
            <a:r>
              <a:rPr lang="en-CA" dirty="0">
                <a:solidFill>
                  <a:schemeClr val="bg2">
                    <a:lumMod val="75000"/>
                  </a:schemeClr>
                </a:solidFill>
              </a:rPr>
              <a:t>AgCl </a:t>
            </a:r>
            <a:endParaRPr lang="en-CA" dirty="0" smtClean="0">
              <a:solidFill>
                <a:schemeClr val="bg2">
                  <a:lumMod val="75000"/>
                </a:schemeClr>
              </a:solidFill>
            </a:endParaRPr>
          </a:p>
          <a:p>
            <a:pPr lvl="2"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(</a:t>
            </a:r>
            <a:r>
              <a:rPr lang="en-CA" dirty="0">
                <a:solidFill>
                  <a:schemeClr val="bg1"/>
                </a:solidFill>
              </a:rPr>
              <a:t>32.64g – 32.13g) = 0.51g</a:t>
            </a: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Mass </a:t>
            </a:r>
            <a:r>
              <a:rPr lang="en-CA" dirty="0">
                <a:solidFill>
                  <a:schemeClr val="bg2">
                    <a:lumMod val="75000"/>
                  </a:schemeClr>
                </a:solidFill>
              </a:rPr>
              <a:t>of chloride ions present: </a:t>
            </a:r>
            <a:endParaRPr lang="en-CA" dirty="0" smtClean="0">
              <a:solidFill>
                <a:schemeClr val="bg2">
                  <a:lumMod val="75000"/>
                </a:schemeClr>
              </a:solidFill>
            </a:endParaRPr>
          </a:p>
          <a:p>
            <a:pPr lvl="2"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0.25 </a:t>
            </a:r>
            <a:r>
              <a:rPr lang="en-CA" dirty="0">
                <a:solidFill>
                  <a:schemeClr val="bg1"/>
                </a:solidFill>
              </a:rPr>
              <a:t>x </a:t>
            </a:r>
            <a:r>
              <a:rPr lang="en-CA" dirty="0" smtClean="0">
                <a:solidFill>
                  <a:schemeClr val="bg1"/>
                </a:solidFill>
              </a:rPr>
              <a:t>0.51g = 0.1275g</a:t>
            </a:r>
            <a:endParaRPr lang="en-CA" dirty="0">
              <a:solidFill>
                <a:schemeClr val="bg1"/>
              </a:solidFill>
            </a:endParaRPr>
          </a:p>
          <a:p>
            <a:pPr lvl="1">
              <a:buClr>
                <a:schemeClr val="bg2"/>
              </a:buClr>
              <a:buFontTx/>
              <a:buNone/>
            </a:pP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274638"/>
            <a:ext cx="7786688" cy="157003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1" i="0" u="none" strike="noStrike" kern="1200" cap="none" spc="0" normalizeH="0" baseline="0" noProof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Calculations – </a:t>
            </a:r>
            <a:br>
              <a:rPr kumimoji="0" lang="en-CA" sz="4400" b="1" i="0" u="none" strike="noStrike" kern="1200" cap="none" spc="0" normalizeH="0" baseline="0" noProof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CA" sz="4400" b="1" i="0" u="none" strike="noStrike" kern="1200" cap="none" spc="0" normalizeH="0" baseline="0" noProof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By Burning Ashless</a:t>
            </a:r>
            <a:r>
              <a:rPr kumimoji="0" lang="en-CA" sz="4400" b="1" i="0" u="none" strike="noStrike" kern="1200" cap="none" spc="0" normalizeH="0" noProof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Paper</a:t>
            </a:r>
            <a:endParaRPr kumimoji="0" lang="en-CA" sz="4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>
              <a:buClr>
                <a:schemeClr val="bg2"/>
              </a:buClr>
            </a:pPr>
            <a:r>
              <a:rPr lang="en-CA" dirty="0">
                <a:solidFill>
                  <a:schemeClr val="bg2">
                    <a:lumMod val="75000"/>
                  </a:schemeClr>
                </a:solidFill>
              </a:rPr>
              <a:t>Number of moles of chloride ions:</a:t>
            </a:r>
          </a:p>
          <a:p>
            <a:pPr>
              <a:buClr>
                <a:schemeClr val="bg2"/>
              </a:buClr>
              <a:buFontTx/>
              <a:buNone/>
            </a:pPr>
            <a:r>
              <a:rPr lang="en-CA" dirty="0">
                <a:solidFill>
                  <a:schemeClr val="bg1"/>
                </a:solidFill>
              </a:rPr>
              <a:t>	</a:t>
            </a:r>
            <a:r>
              <a:rPr lang="en-CA" dirty="0" smtClean="0">
                <a:solidFill>
                  <a:schemeClr val="bg1"/>
                </a:solidFill>
              </a:rPr>
              <a:t> =</a:t>
            </a:r>
            <a:r>
              <a:rPr lang="en-CA" dirty="0">
                <a:solidFill>
                  <a:schemeClr val="bg1"/>
                </a:solidFill>
              </a:rPr>
              <a:t>	</a:t>
            </a:r>
            <a:r>
              <a:rPr lang="en-CA" dirty="0" smtClean="0">
                <a:solidFill>
                  <a:schemeClr val="bg1"/>
                </a:solidFill>
              </a:rPr>
              <a:t>    Mass </a:t>
            </a:r>
            <a:r>
              <a:rPr lang="en-CA" dirty="0">
                <a:solidFill>
                  <a:schemeClr val="bg1"/>
                </a:solidFill>
              </a:rPr>
              <a:t>of Cl</a:t>
            </a:r>
          </a:p>
          <a:p>
            <a:pPr>
              <a:buClr>
                <a:schemeClr val="bg2"/>
              </a:buClr>
              <a:buFontTx/>
              <a:buNone/>
            </a:pPr>
            <a:r>
              <a:rPr lang="en-CA" dirty="0">
                <a:solidFill>
                  <a:schemeClr val="bg1"/>
                </a:solidFill>
              </a:rPr>
              <a:t>		</a:t>
            </a:r>
            <a:r>
              <a:rPr lang="en-CA" dirty="0" smtClean="0">
                <a:solidFill>
                  <a:schemeClr val="bg1"/>
                </a:solidFill>
              </a:rPr>
              <a:t>Molar </a:t>
            </a:r>
            <a:r>
              <a:rPr lang="en-CA" dirty="0">
                <a:solidFill>
                  <a:schemeClr val="bg1"/>
                </a:solidFill>
              </a:rPr>
              <a:t>Mass of Cl</a:t>
            </a:r>
          </a:p>
          <a:p>
            <a:pPr>
              <a:buClr>
                <a:schemeClr val="bg2"/>
              </a:buClr>
              <a:buFontTx/>
              <a:buNone/>
            </a:pPr>
            <a:r>
              <a:rPr lang="en-CA" dirty="0">
                <a:solidFill>
                  <a:schemeClr val="bg1"/>
                </a:solidFill>
              </a:rPr>
              <a:t>	</a:t>
            </a:r>
            <a:r>
              <a:rPr lang="en-CA" dirty="0" smtClean="0">
                <a:solidFill>
                  <a:schemeClr val="bg1"/>
                </a:solidFill>
              </a:rPr>
              <a:t> =</a:t>
            </a:r>
            <a:r>
              <a:rPr lang="en-CA" dirty="0">
                <a:solidFill>
                  <a:schemeClr val="bg1"/>
                </a:solidFill>
              </a:rPr>
              <a:t>	</a:t>
            </a:r>
            <a:r>
              <a:rPr lang="en-CA" dirty="0" smtClean="0">
                <a:solidFill>
                  <a:schemeClr val="bg1"/>
                </a:solidFill>
              </a:rPr>
              <a:t> 0.1275g</a:t>
            </a:r>
            <a:endParaRPr lang="en-CA" dirty="0">
              <a:solidFill>
                <a:schemeClr val="bg1"/>
              </a:solidFill>
            </a:endParaRPr>
          </a:p>
          <a:p>
            <a:pPr>
              <a:buClr>
                <a:schemeClr val="bg2"/>
              </a:buClr>
              <a:buFontTx/>
              <a:buNone/>
            </a:pPr>
            <a:r>
              <a:rPr lang="en-CA" dirty="0">
                <a:solidFill>
                  <a:schemeClr val="bg1"/>
                </a:solidFill>
              </a:rPr>
              <a:t>		</a:t>
            </a:r>
            <a:r>
              <a:rPr lang="en-CA" dirty="0" smtClean="0">
                <a:solidFill>
                  <a:schemeClr val="bg1"/>
                </a:solidFill>
              </a:rPr>
              <a:t>  35.45g</a:t>
            </a:r>
            <a:endParaRPr lang="en-CA" dirty="0">
              <a:solidFill>
                <a:schemeClr val="bg1"/>
              </a:solidFill>
            </a:endParaRPr>
          </a:p>
          <a:p>
            <a:pPr>
              <a:buClr>
                <a:schemeClr val="bg2"/>
              </a:buClr>
              <a:buFontTx/>
              <a:buNone/>
            </a:pPr>
            <a:r>
              <a:rPr lang="en-CA" dirty="0">
                <a:solidFill>
                  <a:schemeClr val="bg1"/>
                </a:solidFill>
              </a:rPr>
              <a:t>	</a:t>
            </a:r>
            <a:r>
              <a:rPr lang="en-CA" dirty="0" smtClean="0">
                <a:solidFill>
                  <a:schemeClr val="bg1"/>
                </a:solidFill>
              </a:rPr>
              <a:t> =</a:t>
            </a:r>
            <a:r>
              <a:rPr lang="en-CA" dirty="0">
                <a:solidFill>
                  <a:schemeClr val="bg1"/>
                </a:solidFill>
              </a:rPr>
              <a:t>	</a:t>
            </a:r>
            <a:r>
              <a:rPr lang="en-CA" dirty="0" smtClean="0">
                <a:solidFill>
                  <a:schemeClr val="bg1"/>
                </a:solidFill>
              </a:rPr>
              <a:t>0.00360 </a:t>
            </a:r>
            <a:r>
              <a:rPr lang="en-CA" dirty="0">
                <a:solidFill>
                  <a:schemeClr val="bg1"/>
                </a:solidFill>
              </a:rPr>
              <a:t>mol</a:t>
            </a: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1500166" y="3214686"/>
            <a:ext cx="29511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 dirty="0"/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1500166" y="4286256"/>
            <a:ext cx="1512888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CA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57200" y="274638"/>
            <a:ext cx="7786688" cy="157003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1" i="0" u="none" strike="noStrike" kern="1200" cap="none" spc="0" normalizeH="0" baseline="0" noProof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Calculations – </a:t>
            </a:r>
            <a:br>
              <a:rPr kumimoji="0" lang="en-CA" sz="4400" b="1" i="0" u="none" strike="noStrike" kern="1200" cap="none" spc="0" normalizeH="0" baseline="0" noProof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CA" sz="4400" b="1" i="0" u="none" strike="noStrike" kern="1200" cap="none" spc="0" normalizeH="0" baseline="0" noProof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By Burning Ashless</a:t>
            </a:r>
            <a:r>
              <a:rPr kumimoji="0" lang="en-CA" sz="4400" b="1" i="0" u="none" strike="noStrike" kern="1200" cap="none" spc="0" normalizeH="0" noProof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Paper</a:t>
            </a:r>
            <a:endParaRPr kumimoji="0" lang="en-CA" sz="4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05038"/>
            <a:ext cx="8229600" cy="3921125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bg2"/>
              </a:buClr>
            </a:pPr>
            <a:r>
              <a:rPr lang="en-CA" dirty="0">
                <a:solidFill>
                  <a:schemeClr val="bg2">
                    <a:lumMod val="75000"/>
                  </a:schemeClr>
                </a:solidFill>
              </a:rPr>
              <a:t>Mole = </a:t>
            </a: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Avogadro's number: </a:t>
            </a:r>
            <a:endParaRPr lang="en-CA" dirty="0">
              <a:solidFill>
                <a:schemeClr val="bg2">
                  <a:lumMod val="75000"/>
                </a:schemeClr>
              </a:solidFill>
            </a:endParaRPr>
          </a:p>
          <a:p>
            <a:pPr lvl="2">
              <a:lnSpc>
                <a:spcPct val="90000"/>
              </a:lnSpc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6.022 </a:t>
            </a:r>
            <a:r>
              <a:rPr lang="en-CA" dirty="0">
                <a:solidFill>
                  <a:schemeClr val="bg1"/>
                </a:solidFill>
              </a:rPr>
              <a:t>x </a:t>
            </a:r>
            <a:r>
              <a:rPr lang="en-CA" dirty="0" smtClean="0">
                <a:solidFill>
                  <a:schemeClr val="bg1"/>
                </a:solidFill>
              </a:rPr>
              <a:t>10</a:t>
            </a:r>
            <a:r>
              <a:rPr lang="en-CA" baseline="30000" dirty="0" smtClean="0">
                <a:solidFill>
                  <a:schemeClr val="bg1"/>
                </a:solidFill>
              </a:rPr>
              <a:t>23</a:t>
            </a:r>
            <a:endParaRPr lang="en-CA" baseline="300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buClr>
                <a:schemeClr val="bg2"/>
              </a:buClr>
            </a:pPr>
            <a:r>
              <a:rPr lang="en-CA" dirty="0">
                <a:solidFill>
                  <a:schemeClr val="bg2">
                    <a:lumMod val="75000"/>
                  </a:schemeClr>
                </a:solidFill>
              </a:rPr>
              <a:t>Number of chloride ions</a:t>
            </a: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:</a:t>
            </a:r>
            <a:r>
              <a:rPr lang="en-CA" dirty="0">
                <a:solidFill>
                  <a:schemeClr val="bg2">
                    <a:lumMod val="75000"/>
                  </a:schemeClr>
                </a:solidFill>
              </a:rPr>
              <a:t>	</a:t>
            </a:r>
            <a:endParaRPr lang="en-CA" dirty="0" smtClean="0">
              <a:solidFill>
                <a:schemeClr val="bg2">
                  <a:lumMod val="75000"/>
                </a:schemeClr>
              </a:solidFill>
            </a:endParaRPr>
          </a:p>
          <a:p>
            <a:pPr lvl="2">
              <a:lnSpc>
                <a:spcPct val="90000"/>
              </a:lnSpc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 (# </a:t>
            </a:r>
            <a:r>
              <a:rPr lang="en-CA" dirty="0">
                <a:solidFill>
                  <a:schemeClr val="bg1"/>
                </a:solidFill>
              </a:rPr>
              <a:t>of moles) x </a:t>
            </a:r>
            <a:r>
              <a:rPr lang="en-CA" dirty="0" smtClean="0">
                <a:solidFill>
                  <a:schemeClr val="bg1"/>
                </a:solidFill>
              </a:rPr>
              <a:t>(Avogadro's </a:t>
            </a:r>
            <a:r>
              <a:rPr lang="en-CA" dirty="0">
                <a:solidFill>
                  <a:schemeClr val="bg1"/>
                </a:solidFill>
              </a:rPr>
              <a:t>number</a:t>
            </a:r>
            <a:r>
              <a:rPr lang="en-CA" dirty="0" smtClean="0">
                <a:solidFill>
                  <a:schemeClr val="bg1"/>
                </a:solidFill>
              </a:rPr>
              <a:t>)</a:t>
            </a:r>
          </a:p>
          <a:p>
            <a:pPr lvl="2">
              <a:lnSpc>
                <a:spcPct val="90000"/>
              </a:lnSpc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 (</a:t>
            </a:r>
            <a:r>
              <a:rPr lang="en-CA" dirty="0">
                <a:solidFill>
                  <a:schemeClr val="bg1"/>
                </a:solidFill>
              </a:rPr>
              <a:t>0.00360) x (6.022 x </a:t>
            </a:r>
            <a:r>
              <a:rPr lang="en-CA" dirty="0" smtClean="0">
                <a:solidFill>
                  <a:schemeClr val="bg1"/>
                </a:solidFill>
              </a:rPr>
              <a:t>10</a:t>
            </a:r>
            <a:r>
              <a:rPr lang="en-CA" baseline="30000" dirty="0" smtClean="0">
                <a:solidFill>
                  <a:schemeClr val="bg1"/>
                </a:solidFill>
              </a:rPr>
              <a:t>23</a:t>
            </a:r>
            <a:r>
              <a:rPr lang="en-CA" dirty="0" smtClean="0">
                <a:solidFill>
                  <a:schemeClr val="bg1"/>
                </a:solidFill>
              </a:rPr>
              <a:t>)</a:t>
            </a:r>
          </a:p>
          <a:p>
            <a:pPr lvl="2">
              <a:lnSpc>
                <a:spcPct val="90000"/>
              </a:lnSpc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 2.167 </a:t>
            </a:r>
            <a:r>
              <a:rPr lang="en-CA" dirty="0">
                <a:solidFill>
                  <a:schemeClr val="bg1"/>
                </a:solidFill>
              </a:rPr>
              <a:t>x </a:t>
            </a:r>
            <a:r>
              <a:rPr lang="en-CA" dirty="0" smtClean="0">
                <a:solidFill>
                  <a:schemeClr val="bg1"/>
                </a:solidFill>
              </a:rPr>
              <a:t>10</a:t>
            </a:r>
            <a:r>
              <a:rPr lang="en-CA" baseline="30000" dirty="0" smtClean="0">
                <a:solidFill>
                  <a:schemeClr val="bg1"/>
                </a:solidFill>
              </a:rPr>
              <a:t>21</a:t>
            </a:r>
            <a:r>
              <a:rPr lang="en-CA" dirty="0" smtClean="0">
                <a:solidFill>
                  <a:schemeClr val="bg1"/>
                </a:solidFill>
              </a:rPr>
              <a:t> </a:t>
            </a:r>
            <a:r>
              <a:rPr lang="en-CA" dirty="0">
                <a:solidFill>
                  <a:schemeClr val="bg1"/>
                </a:solidFill>
              </a:rPr>
              <a:t>chloride ions present in </a:t>
            </a:r>
            <a:r>
              <a:rPr lang="en-CA" dirty="0" smtClean="0">
                <a:solidFill>
                  <a:schemeClr val="bg1"/>
                </a:solidFill>
              </a:rPr>
              <a:t>0.2 </a:t>
            </a:r>
            <a:r>
              <a:rPr lang="en-CA" dirty="0">
                <a:solidFill>
                  <a:schemeClr val="bg1"/>
                </a:solidFill>
              </a:rPr>
              <a:t>g of NaCl by burning filter paper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274638"/>
            <a:ext cx="7786688" cy="157003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1" i="0" u="none" strike="noStrike" kern="1200" cap="none" spc="0" normalizeH="0" baseline="0" noProof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Calculations – </a:t>
            </a:r>
            <a:br>
              <a:rPr kumimoji="0" lang="en-CA" sz="4400" b="1" i="0" u="none" strike="noStrike" kern="1200" cap="none" spc="0" normalizeH="0" baseline="0" noProof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CA" sz="4400" b="1" i="0" u="none" strike="noStrike" kern="1200" cap="none" spc="0" normalizeH="0" baseline="0" noProof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By Burning Ashless</a:t>
            </a:r>
            <a:r>
              <a:rPr kumimoji="0" lang="en-CA" sz="4400" b="1" i="0" u="none" strike="noStrike" kern="1200" cap="none" spc="0" normalizeH="0" noProof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Paper</a:t>
            </a:r>
            <a:endParaRPr kumimoji="0" lang="en-CA" sz="4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25602"/>
          </a:xfrm>
        </p:spPr>
        <p:txBody>
          <a:bodyPr>
            <a:normAutofit/>
          </a:bodyPr>
          <a:lstStyle/>
          <a:p>
            <a:r>
              <a:rPr lang="en-CA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did the Law of Conservation of Mass help predict the amount of Cl ions in AgCl? </a:t>
            </a:r>
            <a:endParaRPr lang="en-C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2000240"/>
            <a:ext cx="7467600" cy="4125923"/>
          </a:xfrm>
        </p:spPr>
        <p:txBody>
          <a:bodyPr/>
          <a:lstStyle/>
          <a:p>
            <a:pPr>
              <a:buClr>
                <a:schemeClr val="bg2"/>
              </a:buClr>
            </a:pPr>
            <a:endParaRPr lang="en-CA" dirty="0" smtClean="0">
              <a:solidFill>
                <a:schemeClr val="bg1"/>
              </a:solidFill>
            </a:endParaRP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Law of Conservation of Mass</a:t>
            </a:r>
          </a:p>
          <a:p>
            <a:pPr lvl="2"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Mass of the reactants = Mass of the products</a:t>
            </a:r>
          </a:p>
          <a:p>
            <a:pPr lvl="2">
              <a:buClr>
                <a:schemeClr val="bg2"/>
              </a:buClr>
              <a:buNone/>
            </a:pPr>
            <a:endParaRPr lang="en-CA" dirty="0" smtClean="0">
              <a:solidFill>
                <a:schemeClr val="bg1"/>
              </a:solidFill>
            </a:endParaRP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Mass of Cl ions in NaCl (reactant) </a:t>
            </a:r>
          </a:p>
          <a:p>
            <a:pPr>
              <a:buClr>
                <a:schemeClr val="bg2"/>
              </a:buClr>
              <a:buNone/>
            </a:pPr>
            <a:r>
              <a:rPr lang="en-CA" dirty="0" smtClean="0">
                <a:solidFill>
                  <a:schemeClr val="bg1"/>
                </a:solidFill>
              </a:rPr>
              <a:t>= Mass of Cl ion is AgCl (product)</a:t>
            </a:r>
          </a:p>
          <a:p>
            <a:pPr lvl="1">
              <a:buClr>
                <a:schemeClr val="bg2"/>
              </a:buClr>
              <a:buNone/>
            </a:pPr>
            <a:endParaRPr lang="en-CA" sz="2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7467600" cy="1143008"/>
          </a:xfrm>
        </p:spPr>
        <p:txBody>
          <a:bodyPr>
            <a:noAutofit/>
          </a:bodyPr>
          <a:lstStyle/>
          <a:p>
            <a:r>
              <a:rPr lang="en-CA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type of chemical reaction is taking place in this experiment?</a:t>
            </a:r>
            <a:endParaRPr lang="en-C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pPr>
              <a:buClr>
                <a:schemeClr val="bg2"/>
              </a:buClr>
            </a:pPr>
            <a:endParaRPr lang="en-CA" dirty="0" smtClean="0">
              <a:solidFill>
                <a:schemeClr val="bg1"/>
              </a:solidFill>
            </a:endParaRP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Double displacement reaction:</a:t>
            </a:r>
          </a:p>
          <a:p>
            <a:pPr>
              <a:buClr>
                <a:schemeClr val="bg2"/>
              </a:buClr>
            </a:pPr>
            <a:endParaRPr lang="en-CA" dirty="0" smtClean="0">
              <a:solidFill>
                <a:schemeClr val="bg1"/>
              </a:solidFill>
            </a:endParaRPr>
          </a:p>
          <a:p>
            <a:pPr lvl="1">
              <a:buClr>
                <a:schemeClr val="bg2"/>
              </a:buClr>
              <a:buNone/>
            </a:pPr>
            <a:r>
              <a:rPr lang="en-US" dirty="0" smtClean="0">
                <a:solidFill>
                  <a:schemeClr val="bg1"/>
                </a:solidFill>
              </a:rPr>
              <a:t>			AB + CD     →    AD + CB  </a:t>
            </a:r>
          </a:p>
          <a:p>
            <a:pPr lvl="1">
              <a:buClr>
                <a:schemeClr val="bg2"/>
              </a:buClr>
            </a:pPr>
            <a:endParaRPr lang="en-US" dirty="0" smtClean="0">
              <a:solidFill>
                <a:schemeClr val="bg1"/>
              </a:solidFill>
            </a:endParaRPr>
          </a:p>
          <a:p>
            <a:pPr lvl="1">
              <a:buClr>
                <a:schemeClr val="bg2"/>
              </a:buCl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AgNO</a:t>
            </a:r>
            <a:r>
              <a:rPr lang="en-US" sz="2400" baseline="-25000" dirty="0" smtClean="0">
                <a:solidFill>
                  <a:schemeClr val="bg1"/>
                </a:solidFill>
              </a:rPr>
              <a:t>3 </a:t>
            </a:r>
            <a:r>
              <a:rPr lang="en-US" sz="2400" baseline="-25000" dirty="0" smtClean="0">
                <a:solidFill>
                  <a:schemeClr val="bg1"/>
                </a:solidFill>
              </a:rPr>
              <a:t>(aq)</a:t>
            </a:r>
            <a:r>
              <a:rPr lang="en-US" sz="2400" dirty="0" smtClean="0">
                <a:solidFill>
                  <a:schemeClr val="bg1"/>
                </a:solidFill>
              </a:rPr>
              <a:t> + NaCl </a:t>
            </a:r>
            <a:r>
              <a:rPr lang="en-US" sz="2400" baseline="-25000" dirty="0" smtClean="0">
                <a:solidFill>
                  <a:schemeClr val="bg1"/>
                </a:solidFill>
              </a:rPr>
              <a:t>(aq)  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→   AgCl </a:t>
            </a:r>
            <a:r>
              <a:rPr lang="en-US" sz="2400" baseline="-25000" dirty="0" smtClean="0">
                <a:solidFill>
                  <a:schemeClr val="bg1"/>
                </a:solidFill>
              </a:rPr>
              <a:t>(s)</a:t>
            </a:r>
            <a:r>
              <a:rPr lang="en-US" sz="2400" dirty="0" smtClean="0">
                <a:solidFill>
                  <a:schemeClr val="bg1"/>
                </a:solidFill>
              </a:rPr>
              <a:t> + NaNO</a:t>
            </a:r>
            <a:r>
              <a:rPr lang="en-US" sz="2400" baseline="-25000" dirty="0" smtClean="0">
                <a:solidFill>
                  <a:schemeClr val="bg1"/>
                </a:solidFill>
              </a:rPr>
              <a:t>3 </a:t>
            </a:r>
            <a:r>
              <a:rPr lang="en-US" sz="2400" baseline="-25000" dirty="0" smtClean="0">
                <a:solidFill>
                  <a:schemeClr val="bg1"/>
                </a:solidFill>
              </a:rPr>
              <a:t>(aq)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endParaRPr lang="en-CA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7467600" cy="928694"/>
          </a:xfrm>
        </p:spPr>
        <p:txBody>
          <a:bodyPr>
            <a:noAutofit/>
          </a:bodyPr>
          <a:lstStyle/>
          <a:p>
            <a:r>
              <a:rPr lang="en-CA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does NaCl dissolve in water?</a:t>
            </a:r>
            <a:endParaRPr lang="en-C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3614734" cy="4786346"/>
          </a:xfrm>
        </p:spPr>
        <p:txBody>
          <a:bodyPr/>
          <a:lstStyle/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Hydration provides greater stability than lattice energy</a:t>
            </a: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Hydration shell</a:t>
            </a:r>
          </a:p>
        </p:txBody>
      </p:sp>
      <p:pic>
        <p:nvPicPr>
          <p:cNvPr id="5" name="Picture 18" descr="Figure 3 - An example of a hydration shell. A Sodium ion is surrounded by H2O molecules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428736"/>
            <a:ext cx="383693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357686" y="5000636"/>
            <a:ext cx="371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Water – dipole moment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7467600" cy="1143008"/>
          </a:xfrm>
        </p:spPr>
        <p:txBody>
          <a:bodyPr>
            <a:noAutofit/>
          </a:bodyPr>
          <a:lstStyle/>
          <a:p>
            <a:r>
              <a:rPr lang="en-CA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doesn’t AgCl dissolve in water?</a:t>
            </a:r>
            <a:endParaRPr lang="en-C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00034" y="1928802"/>
            <a:ext cx="7467600" cy="4525963"/>
          </a:xfrm>
        </p:spPr>
        <p:txBody>
          <a:bodyPr/>
          <a:lstStyle/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More stable as a solid precipitate than separate ions</a:t>
            </a: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Hydration energy provided is less than lattice energy released when compound forms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7467600" cy="1143008"/>
          </a:xfrm>
        </p:spPr>
        <p:txBody>
          <a:bodyPr>
            <a:noAutofit/>
          </a:bodyPr>
          <a:lstStyle/>
          <a:p>
            <a:r>
              <a:rPr lang="en-CA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 some properties of AgCl?</a:t>
            </a:r>
            <a:endParaRPr lang="en-C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525963"/>
          </a:xfrm>
        </p:spPr>
        <p:txBody>
          <a:bodyPr/>
          <a:lstStyle/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White crystalline solid</a:t>
            </a: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Light sensitive</a:t>
            </a:r>
          </a:p>
          <a:p>
            <a:pPr lvl="2"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Purple </a:t>
            </a:r>
            <a:r>
              <a:rPr lang="en-CA" dirty="0" smtClean="0">
                <a:solidFill>
                  <a:schemeClr val="bg1"/>
                </a:solidFill>
                <a:sym typeface="Wingdings" pitchFamily="2" charset="2"/>
              </a:rPr>
              <a:t> black</a:t>
            </a:r>
            <a:endParaRPr lang="en-CA" dirty="0" smtClean="0">
              <a:solidFill>
                <a:schemeClr val="bg1"/>
              </a:solidFill>
            </a:endParaRP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  <a:sym typeface="Wingdings" pitchFamily="2" charset="2"/>
              </a:rPr>
              <a:t>Change colour when AgCl  Ag + Cl</a:t>
            </a: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  <a:sym typeface="Wingdings" pitchFamily="2" charset="2"/>
              </a:rPr>
              <a:t>Dry powder, doesn’t draw moisture from the air</a:t>
            </a: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  <a:sym typeface="Wingdings" pitchFamily="2" charset="2"/>
              </a:rPr>
              <a:t>Very low solubility</a:t>
            </a: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  <a:sym typeface="Wingdings" pitchFamily="2" charset="2"/>
              </a:rPr>
              <a:t>MP: 455</a:t>
            </a:r>
            <a:r>
              <a:rPr lang="en-CA" dirty="0" smtClean="0">
                <a:solidFill>
                  <a:schemeClr val="bg1"/>
                </a:solidFill>
              </a:rPr>
              <a:t>°C	BP: 1550°C</a:t>
            </a:r>
            <a:endParaRPr lang="en-CA" dirty="0" smtClean="0">
              <a:solidFill>
                <a:schemeClr val="bg1"/>
              </a:solidFill>
              <a:sym typeface="Wingdings" pitchFamily="2" charset="2"/>
            </a:endParaRPr>
          </a:p>
          <a:p>
            <a:pPr lvl="2">
              <a:buClr>
                <a:schemeClr val="bg2"/>
              </a:buClr>
            </a:pPr>
            <a:endParaRPr lang="en-C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7467600" cy="1643074"/>
          </a:xfrm>
        </p:spPr>
        <p:txBody>
          <a:bodyPr>
            <a:noAutofit/>
          </a:bodyPr>
          <a:lstStyle/>
          <a:p>
            <a:r>
              <a:rPr lang="en-CA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doesn’t an excess amount of AgNO</a:t>
            </a:r>
            <a:r>
              <a:rPr lang="en-CA" sz="3600" b="1" baseline="-250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CA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affect the chemical reaction in the experiment?</a:t>
            </a:r>
            <a:endParaRPr lang="en-C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00034" y="2428868"/>
            <a:ext cx="8043890" cy="3929090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AgNO</a:t>
            </a:r>
            <a:r>
              <a:rPr lang="en-CA" baseline="-25000" dirty="0" smtClean="0">
                <a:solidFill>
                  <a:schemeClr val="bg1"/>
                </a:solidFill>
              </a:rPr>
              <a:t>3</a:t>
            </a:r>
            <a:r>
              <a:rPr lang="en-CA" dirty="0" smtClean="0">
                <a:solidFill>
                  <a:schemeClr val="bg1"/>
                </a:solidFill>
              </a:rPr>
              <a:t> is the </a:t>
            </a:r>
            <a:r>
              <a:rPr lang="en-CA" dirty="0" smtClean="0">
                <a:solidFill>
                  <a:schemeClr val="bg1"/>
                </a:solidFill>
              </a:rPr>
              <a:t>excess reagent</a:t>
            </a:r>
            <a:endParaRPr lang="en-CA" dirty="0" smtClean="0">
              <a:solidFill>
                <a:schemeClr val="bg1"/>
              </a:solidFill>
            </a:endParaRP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Amount of chloride ions = product</a:t>
            </a: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In this double displacement reaction all of the NaCl must be used up</a:t>
            </a: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LR = NaCl : </a:t>
            </a:r>
            <a:r>
              <a:rPr lang="en-CA" sz="2900" dirty="0" smtClean="0">
                <a:solidFill>
                  <a:schemeClr val="bg1"/>
                </a:solidFill>
              </a:rPr>
              <a:t>limits amount of AgNO</a:t>
            </a:r>
            <a:r>
              <a:rPr lang="en-CA" sz="2900" baseline="-25000" dirty="0" smtClean="0">
                <a:solidFill>
                  <a:schemeClr val="bg1"/>
                </a:solidFill>
              </a:rPr>
              <a:t>3 </a:t>
            </a:r>
            <a:r>
              <a:rPr lang="en-CA" sz="2900" dirty="0" smtClean="0">
                <a:solidFill>
                  <a:schemeClr val="bg1"/>
                </a:solidFill>
              </a:rPr>
              <a:t>used</a:t>
            </a:r>
          </a:p>
          <a:p>
            <a:pPr>
              <a:buClr>
                <a:schemeClr val="bg2"/>
              </a:buClr>
              <a:buNone/>
            </a:pPr>
            <a:r>
              <a:rPr lang="en-CA" dirty="0" smtClean="0">
                <a:solidFill>
                  <a:schemeClr val="bg1"/>
                </a:solidFill>
              </a:rPr>
              <a:t>			    </a:t>
            </a:r>
            <a:r>
              <a:rPr lang="en-CA" sz="2900" dirty="0" smtClean="0">
                <a:solidFill>
                  <a:schemeClr val="bg1"/>
                </a:solidFill>
              </a:rPr>
              <a:t>limits amount of products</a:t>
            </a: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An excess of AgNO</a:t>
            </a:r>
            <a:r>
              <a:rPr lang="en-CA" baseline="-25000" dirty="0" smtClean="0">
                <a:solidFill>
                  <a:schemeClr val="bg1"/>
                </a:solidFill>
              </a:rPr>
              <a:t>3 </a:t>
            </a:r>
            <a:r>
              <a:rPr lang="en-CA" dirty="0" smtClean="0">
                <a:solidFill>
                  <a:schemeClr val="bg1"/>
                </a:solidFill>
              </a:rPr>
              <a:t>will not react since all the NaCl is used up already</a:t>
            </a:r>
          </a:p>
          <a:p>
            <a:pPr>
              <a:buClr>
                <a:schemeClr val="bg2"/>
              </a:buClr>
              <a:buNone/>
            </a:pPr>
            <a:endParaRPr lang="en-CA" dirty="0" smtClean="0">
              <a:solidFill>
                <a:schemeClr val="bg1"/>
              </a:solidFill>
            </a:endParaRPr>
          </a:p>
          <a:p>
            <a:pPr lvl="8">
              <a:buClr>
                <a:schemeClr val="bg2"/>
              </a:buClr>
              <a:buNone/>
            </a:pPr>
            <a:r>
              <a:rPr lang="en-CA" dirty="0" smtClean="0">
                <a:solidFill>
                  <a:schemeClr val="bg1"/>
                </a:solidFill>
              </a:rPr>
              <a:t>	</a:t>
            </a:r>
          </a:p>
          <a:p>
            <a:pPr>
              <a:buClr>
                <a:schemeClr val="bg2"/>
              </a:buClr>
            </a:pPr>
            <a:endParaRPr lang="en-CA" baseline="-25000" dirty="0" smtClean="0">
              <a:solidFill>
                <a:schemeClr val="bg1"/>
              </a:solidFill>
            </a:endParaRPr>
          </a:p>
          <a:p>
            <a:pPr>
              <a:buClr>
                <a:schemeClr val="bg2"/>
              </a:buClr>
              <a:buNone/>
            </a:pPr>
            <a:endParaRPr lang="en-CA" dirty="0" smtClean="0">
              <a:solidFill>
                <a:schemeClr val="bg1"/>
              </a:solidFill>
            </a:endParaRPr>
          </a:p>
          <a:p>
            <a:pPr>
              <a:buClr>
                <a:schemeClr val="bg2"/>
              </a:buClr>
            </a:pPr>
            <a:endParaRPr lang="en-CA" baseline="-25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n-CA" sz="48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7467600" cy="5214974"/>
          </a:xfrm>
        </p:spPr>
        <p:txBody>
          <a:bodyPr>
            <a:normAutofit fontScale="85000" lnSpcReduction="10000"/>
          </a:bodyPr>
          <a:lstStyle/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Gravimetric analysis</a:t>
            </a:r>
          </a:p>
          <a:p>
            <a:pPr lvl="2"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The set of procedures to determine the quantity of a substance present in the mass of a solid</a:t>
            </a: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Seven steps</a:t>
            </a:r>
          </a:p>
          <a:p>
            <a:pPr marL="1207008" lvl="2" indent="-457200">
              <a:buClr>
                <a:schemeClr val="bg2"/>
              </a:buClr>
              <a:buFont typeface="+mj-lt"/>
              <a:buAutoNum type="arabicPeriod"/>
            </a:pPr>
            <a:r>
              <a:rPr lang="en-CA" dirty="0" smtClean="0">
                <a:solidFill>
                  <a:schemeClr val="bg1"/>
                </a:solidFill>
              </a:rPr>
              <a:t>Drying and measuring the masses of samples to be analysed</a:t>
            </a:r>
          </a:p>
          <a:p>
            <a:pPr marL="1207008" lvl="2" indent="-457200">
              <a:buClr>
                <a:schemeClr val="bg2"/>
              </a:buClr>
              <a:buFont typeface="+mj-lt"/>
              <a:buAutoNum type="arabicPeriod"/>
            </a:pPr>
            <a:r>
              <a:rPr lang="en-CA" dirty="0" smtClean="0">
                <a:solidFill>
                  <a:schemeClr val="bg1"/>
                </a:solidFill>
              </a:rPr>
              <a:t>Dissolving the sample in distilled water.</a:t>
            </a:r>
          </a:p>
          <a:p>
            <a:pPr marL="1207008" lvl="2" indent="-457200">
              <a:buClr>
                <a:schemeClr val="bg2"/>
              </a:buClr>
              <a:buFont typeface="+mj-lt"/>
              <a:buAutoNum type="arabicPeriod"/>
            </a:pPr>
            <a:r>
              <a:rPr lang="en-CA" dirty="0" smtClean="0">
                <a:solidFill>
                  <a:schemeClr val="bg1"/>
                </a:solidFill>
              </a:rPr>
              <a:t>Precipitating the substance by adding a reagent.</a:t>
            </a:r>
          </a:p>
          <a:p>
            <a:pPr marL="1207008" lvl="2" indent="-457200">
              <a:buClr>
                <a:schemeClr val="bg2"/>
              </a:buClr>
              <a:buFont typeface="+mj-lt"/>
              <a:buAutoNum type="arabicPeriod"/>
            </a:pPr>
            <a:r>
              <a:rPr lang="en-CA" dirty="0" smtClean="0">
                <a:solidFill>
                  <a:schemeClr val="bg1"/>
                </a:solidFill>
              </a:rPr>
              <a:t>Separating the precipitate from the solution by filtration.</a:t>
            </a:r>
          </a:p>
          <a:p>
            <a:pPr marL="1207008" lvl="2" indent="-457200">
              <a:buClr>
                <a:schemeClr val="bg2"/>
              </a:buClr>
              <a:buFont typeface="+mj-lt"/>
              <a:buAutoNum type="arabicPeriod"/>
            </a:pPr>
            <a:r>
              <a:rPr lang="en-CA" dirty="0" smtClean="0">
                <a:solidFill>
                  <a:schemeClr val="bg1"/>
                </a:solidFill>
              </a:rPr>
              <a:t>Washing precipitate free of impurities.</a:t>
            </a:r>
          </a:p>
          <a:p>
            <a:pPr marL="1207008" lvl="2" indent="-457200">
              <a:buClr>
                <a:schemeClr val="bg2"/>
              </a:buClr>
              <a:buFont typeface="+mj-lt"/>
              <a:buAutoNum type="arabicPeriod"/>
            </a:pPr>
            <a:r>
              <a:rPr lang="en-CA" dirty="0" smtClean="0">
                <a:solidFill>
                  <a:schemeClr val="bg1"/>
                </a:solidFill>
              </a:rPr>
              <a:t>Drying precipitate to obtain mass.</a:t>
            </a:r>
          </a:p>
          <a:p>
            <a:pPr marL="1207008" lvl="2" indent="-457200">
              <a:buClr>
                <a:schemeClr val="bg2"/>
              </a:buClr>
              <a:buFont typeface="+mj-lt"/>
              <a:buAutoNum type="arabicPeriod"/>
            </a:pPr>
            <a:r>
              <a:rPr lang="en-CA" dirty="0" smtClean="0">
                <a:solidFill>
                  <a:schemeClr val="bg1"/>
                </a:solidFill>
              </a:rPr>
              <a:t>Determine the amount of the original ion based on the known mass and composition of the precipitate.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7467600" cy="1500198"/>
          </a:xfrm>
        </p:spPr>
        <p:txBody>
          <a:bodyPr>
            <a:noAutofit/>
          </a:bodyPr>
          <a:lstStyle/>
          <a:p>
            <a:r>
              <a:rPr lang="en-CA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was it necessary to wash off all the impurities from the AgCl precipitate?</a:t>
            </a:r>
            <a:endParaRPr lang="en-C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3116"/>
            <a:ext cx="7467600" cy="3983047"/>
          </a:xfrm>
        </p:spPr>
        <p:txBody>
          <a:bodyPr/>
          <a:lstStyle/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Otherwise, mass of the impurities would be included in the mass of the AgCl precipitate</a:t>
            </a: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Causes an inaccurate measurement of mass of AgCl</a:t>
            </a: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Causes inaccurate determination of the number of Cl ions</a:t>
            </a:r>
          </a:p>
          <a:p>
            <a:endParaRPr lang="en-C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7467600" cy="1500198"/>
          </a:xfrm>
        </p:spPr>
        <p:txBody>
          <a:bodyPr>
            <a:noAutofit/>
          </a:bodyPr>
          <a:lstStyle/>
          <a:p>
            <a:r>
              <a:rPr lang="en-CA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were the contents of the crucible slightly gray in colour after heating?</a:t>
            </a:r>
            <a:endParaRPr lang="en-C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3116"/>
            <a:ext cx="7467600" cy="3983047"/>
          </a:xfrm>
        </p:spPr>
        <p:txBody>
          <a:bodyPr>
            <a:normAutofit lnSpcReduction="10000"/>
          </a:bodyPr>
          <a:lstStyle/>
          <a:p>
            <a:pPr>
              <a:buClr>
                <a:schemeClr val="bg2"/>
              </a:buClr>
            </a:pPr>
            <a:r>
              <a:rPr lang="en-US" dirty="0" smtClean="0">
                <a:solidFill>
                  <a:schemeClr val="bg1"/>
                </a:solidFill>
              </a:rPr>
              <a:t>Contents: AgCl and ashless filter paper</a:t>
            </a:r>
          </a:p>
          <a:p>
            <a:pPr>
              <a:buClr>
                <a:schemeClr val="bg2"/>
              </a:buClr>
            </a:pPr>
            <a:r>
              <a:rPr lang="en-US" dirty="0" smtClean="0">
                <a:solidFill>
                  <a:schemeClr val="bg1"/>
                </a:solidFill>
              </a:rPr>
              <a:t>Ashless filter paper turned into CO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</a:p>
          <a:p>
            <a:pPr>
              <a:buClr>
                <a:schemeClr val="bg2"/>
              </a:buClr>
            </a:pPr>
            <a:r>
              <a:rPr lang="en-US" dirty="0" smtClean="0">
                <a:solidFill>
                  <a:schemeClr val="bg1"/>
                </a:solidFill>
              </a:rPr>
              <a:t>Remaining content: AgCl</a:t>
            </a:r>
          </a:p>
          <a:p>
            <a:pPr>
              <a:buClr>
                <a:schemeClr val="bg2"/>
              </a:buClr>
            </a:pPr>
            <a:r>
              <a:rPr lang="en-US" dirty="0" smtClean="0">
                <a:solidFill>
                  <a:schemeClr val="bg1"/>
                </a:solidFill>
              </a:rPr>
              <a:t>AgCl is a white coloured powder at SATP</a:t>
            </a:r>
          </a:p>
          <a:p>
            <a:pPr>
              <a:buClr>
                <a:schemeClr val="bg2"/>
              </a:buClr>
            </a:pPr>
            <a:r>
              <a:rPr lang="en-US" dirty="0" smtClean="0">
                <a:solidFill>
                  <a:schemeClr val="bg1"/>
                </a:solidFill>
              </a:rPr>
              <a:t>Upon heating, AgCl undergoes decomposition to yield Ag and Cl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467600" cy="928694"/>
          </a:xfrm>
        </p:spPr>
        <p:txBody>
          <a:bodyPr>
            <a:noAutofit/>
          </a:bodyPr>
          <a:lstStyle/>
          <a:p>
            <a:r>
              <a:rPr lang="en-CA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Percentage Yield and Error</a:t>
            </a:r>
            <a:endParaRPr lang="en-CA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8115328" cy="4483113"/>
          </a:xfrm>
        </p:spPr>
        <p:txBody>
          <a:bodyPr/>
          <a:lstStyle/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Percentage Yield </a:t>
            </a:r>
          </a:p>
          <a:p>
            <a:pPr lvl="2">
              <a:buClr>
                <a:schemeClr val="bg2"/>
              </a:buClr>
              <a:buNone/>
            </a:pPr>
            <a:r>
              <a:rPr lang="en-CA" dirty="0" smtClean="0">
                <a:solidFill>
                  <a:schemeClr val="bg1"/>
                </a:solidFill>
              </a:rPr>
              <a:t>	=    Actual Yield	   x 100</a:t>
            </a:r>
            <a:br>
              <a:rPr lang="en-CA" dirty="0" smtClean="0">
                <a:solidFill>
                  <a:schemeClr val="bg1"/>
                </a:solidFill>
              </a:rPr>
            </a:br>
            <a:r>
              <a:rPr lang="en-CA" dirty="0" smtClean="0">
                <a:solidFill>
                  <a:schemeClr val="bg1"/>
                </a:solidFill>
              </a:rPr>
              <a:t>   Theoretical Yield</a:t>
            </a:r>
          </a:p>
          <a:p>
            <a:pPr lvl="2">
              <a:buClr>
                <a:schemeClr val="bg2"/>
              </a:buClr>
              <a:buNone/>
            </a:pPr>
            <a:r>
              <a:rPr lang="en-CA" dirty="0" smtClean="0">
                <a:solidFill>
                  <a:schemeClr val="bg1"/>
                </a:solidFill>
              </a:rPr>
              <a:t>	= 80%</a:t>
            </a:r>
            <a:br>
              <a:rPr lang="en-CA" dirty="0" smtClean="0">
                <a:solidFill>
                  <a:schemeClr val="bg1"/>
                </a:solidFill>
              </a:rPr>
            </a:br>
            <a:endParaRPr lang="en-CA" dirty="0" smtClean="0">
              <a:solidFill>
                <a:schemeClr val="bg1"/>
              </a:solidFill>
            </a:endParaRP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Percentage Error</a:t>
            </a:r>
          </a:p>
          <a:p>
            <a:pPr lvl="2">
              <a:buClr>
                <a:schemeClr val="bg2"/>
              </a:buClr>
              <a:buNone/>
            </a:pPr>
            <a:r>
              <a:rPr lang="en-CA" dirty="0" smtClean="0">
                <a:solidFill>
                  <a:schemeClr val="bg1"/>
                </a:solidFill>
              </a:rPr>
              <a:t>	= (Theoretical Yield – Actual Yield) x 100 			Theoretical Yield</a:t>
            </a:r>
          </a:p>
          <a:p>
            <a:pPr lvl="2">
              <a:buClr>
                <a:schemeClr val="bg2"/>
              </a:buClr>
              <a:buNone/>
            </a:pPr>
            <a:r>
              <a:rPr lang="en-CA" dirty="0" smtClean="0">
                <a:solidFill>
                  <a:schemeClr val="bg1"/>
                </a:solidFill>
              </a:rPr>
              <a:t>	= 20%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928794" y="4713296"/>
            <a:ext cx="4714908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857356" y="2570156"/>
            <a:ext cx="2428892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endParaRPr lang="en-CA" sz="4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525963"/>
          </a:xfrm>
        </p:spPr>
        <p:txBody>
          <a:bodyPr>
            <a:normAutofit/>
          </a:bodyPr>
          <a:lstStyle/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By drying filter paper:</a:t>
            </a:r>
          </a:p>
          <a:p>
            <a:pPr lvl="2"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Number of chloride ions in 0.2g of NaCl is 1.656 x 10</a:t>
            </a:r>
            <a:r>
              <a:rPr lang="en-CA" baseline="30000" dirty="0" smtClean="0">
                <a:solidFill>
                  <a:schemeClr val="bg1"/>
                </a:solidFill>
              </a:rPr>
              <a:t>21</a:t>
            </a: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By burning ashless filter paper:</a:t>
            </a:r>
          </a:p>
          <a:p>
            <a:pPr lvl="2"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Number of chloride ions in 0.2g of NaCl is 2.167 x 10</a:t>
            </a:r>
            <a:r>
              <a:rPr lang="en-CA" baseline="30000" dirty="0" smtClean="0">
                <a:solidFill>
                  <a:schemeClr val="bg1"/>
                </a:solidFill>
              </a:rPr>
              <a:t>21</a:t>
            </a:r>
            <a:r>
              <a:rPr lang="en-CA" dirty="0" smtClean="0">
                <a:solidFill>
                  <a:schemeClr val="bg1"/>
                </a:solidFill>
              </a:rPr>
              <a:t> </a:t>
            </a: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Amount of ions present in NaCl = amount of ions present in AgCl</a:t>
            </a:r>
          </a:p>
          <a:p>
            <a:pPr lvl="2"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Law of Conservation of Mass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Sources of Error</a:t>
            </a:r>
            <a:endParaRPr lang="en-CA" sz="4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829576" cy="4829196"/>
          </a:xfrm>
        </p:spPr>
        <p:txBody>
          <a:bodyPr>
            <a:normAutofit fontScale="85000" lnSpcReduction="20000"/>
          </a:bodyPr>
          <a:lstStyle/>
          <a:p>
            <a:pPr>
              <a:buClr>
                <a:schemeClr val="bg2"/>
              </a:buClr>
            </a:pPr>
            <a:r>
              <a:rPr lang="en-CA" sz="3500" dirty="0" smtClean="0">
                <a:solidFill>
                  <a:schemeClr val="bg2">
                    <a:lumMod val="75000"/>
                  </a:schemeClr>
                </a:solidFill>
              </a:rPr>
              <a:t>The reading on the electrical balance was observed to change constantly</a:t>
            </a:r>
          </a:p>
          <a:p>
            <a:pPr lvl="2">
              <a:buClr>
                <a:schemeClr val="bg2"/>
              </a:buClr>
            </a:pPr>
            <a:r>
              <a:rPr lang="en-CA" sz="2800" dirty="0" smtClean="0">
                <a:solidFill>
                  <a:schemeClr val="bg1"/>
                </a:solidFill>
              </a:rPr>
              <a:t>Due to slight air currents</a:t>
            </a:r>
          </a:p>
          <a:p>
            <a:pPr lvl="2">
              <a:buClr>
                <a:schemeClr val="bg2"/>
              </a:buClr>
            </a:pPr>
            <a:r>
              <a:rPr lang="en-CA" sz="2800" dirty="0" smtClean="0">
                <a:solidFill>
                  <a:schemeClr val="bg1"/>
                </a:solidFill>
              </a:rPr>
              <a:t>Contents being weighted were extremely light</a:t>
            </a:r>
          </a:p>
          <a:p>
            <a:pPr lvl="2">
              <a:buClr>
                <a:schemeClr val="bg2"/>
              </a:buClr>
            </a:pPr>
            <a:r>
              <a:rPr lang="en-CA" sz="2800" dirty="0" smtClean="0">
                <a:solidFill>
                  <a:schemeClr val="bg1"/>
                </a:solidFill>
              </a:rPr>
              <a:t>Measured multiple times</a:t>
            </a:r>
          </a:p>
          <a:p>
            <a:pPr>
              <a:buClr>
                <a:schemeClr val="bg2"/>
              </a:buClr>
            </a:pPr>
            <a:r>
              <a:rPr lang="en-CA" sz="3500" dirty="0" smtClean="0">
                <a:solidFill>
                  <a:schemeClr val="bg2">
                    <a:lumMod val="75000"/>
                  </a:schemeClr>
                </a:solidFill>
              </a:rPr>
              <a:t>Small amounts of AgCl were stuck in the flask after attempts to remove it</a:t>
            </a:r>
          </a:p>
          <a:p>
            <a:pPr lvl="2">
              <a:buClr>
                <a:schemeClr val="bg2"/>
              </a:buClr>
            </a:pPr>
            <a:r>
              <a:rPr lang="en-CA" sz="2800" dirty="0" smtClean="0">
                <a:solidFill>
                  <a:schemeClr val="bg1"/>
                </a:solidFill>
              </a:rPr>
              <a:t>Caused alterations in final mass</a:t>
            </a:r>
          </a:p>
          <a:p>
            <a:pPr lvl="2">
              <a:buClr>
                <a:schemeClr val="bg2"/>
              </a:buClr>
            </a:pPr>
            <a:r>
              <a:rPr lang="en-CA" sz="2800" dirty="0" smtClean="0">
                <a:solidFill>
                  <a:schemeClr val="bg1"/>
                </a:solidFill>
              </a:rPr>
              <a:t>Inaccurate percentage yield</a:t>
            </a:r>
          </a:p>
          <a:p>
            <a:pPr lvl="1">
              <a:buClr>
                <a:schemeClr val="bg2"/>
              </a:buClr>
              <a:buNone/>
            </a:pPr>
            <a:endParaRPr lang="en-CA" dirty="0" smtClean="0"/>
          </a:p>
          <a:p>
            <a:pPr lvl="1">
              <a:buClr>
                <a:schemeClr val="bg2"/>
              </a:buClr>
              <a:buNone/>
            </a:pPr>
            <a:r>
              <a:rPr lang="en-CA" dirty="0" smtClean="0"/>
              <a:t>	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Sources of Error</a:t>
            </a:r>
            <a:endParaRPr lang="en-CA" sz="4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525963"/>
          </a:xfrm>
        </p:spPr>
        <p:txBody>
          <a:bodyPr>
            <a:normAutofit/>
          </a:bodyPr>
          <a:lstStyle/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Ashless filter paper not burned away completely</a:t>
            </a:r>
          </a:p>
          <a:p>
            <a:pPr lvl="2"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final mass greater than expected</a:t>
            </a: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Crucible was placed on counter to allow for cooling</a:t>
            </a:r>
          </a:p>
          <a:p>
            <a:pPr lvl="2"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picked up unwanted particles on the counter</a:t>
            </a:r>
            <a:endParaRPr lang="en-CA" dirty="0" smtClean="0">
              <a:solidFill>
                <a:schemeClr val="bg2">
                  <a:lumMod val="75000"/>
                </a:schemeClr>
              </a:solidFill>
            </a:endParaRPr>
          </a:p>
          <a:p>
            <a:pPr>
              <a:buClr>
                <a:schemeClr val="bg2"/>
              </a:buClr>
              <a:buNone/>
            </a:pPr>
            <a:endParaRPr lang="en-CA" dirty="0" smtClean="0"/>
          </a:p>
          <a:p>
            <a:pPr>
              <a:buClr>
                <a:schemeClr val="bg2"/>
              </a:buClr>
            </a:pPr>
            <a:endParaRPr lang="en-C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Suggestions</a:t>
            </a:r>
            <a:endParaRPr lang="en-CA" sz="4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Use of better quality ashless filter paper that will completely burn away without leaving any unwanted residue</a:t>
            </a: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Use of clean crucible and lid</a:t>
            </a: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Minimum transfer of the samples from container to container</a:t>
            </a:r>
            <a:endParaRPr lang="en-C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857232"/>
            <a:ext cx="7467600" cy="5429288"/>
          </a:xfrm>
        </p:spPr>
        <p:txBody>
          <a:bodyPr>
            <a:normAutofit/>
          </a:bodyPr>
          <a:lstStyle/>
          <a:p>
            <a:r>
              <a:rPr lang="en-CA" sz="7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END.</a:t>
            </a:r>
            <a:r>
              <a:rPr lang="en-C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C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C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listening to our presentation. </a:t>
            </a:r>
            <a:br>
              <a:rPr lang="en-C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CA" sz="4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n-CA" sz="4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5257800"/>
          </a:xfrm>
        </p:spPr>
        <p:txBody>
          <a:bodyPr>
            <a:normAutofit lnSpcReduction="10000"/>
          </a:bodyPr>
          <a:lstStyle/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Objective: </a:t>
            </a:r>
            <a:r>
              <a:rPr lang="en-CA" dirty="0" smtClean="0">
                <a:solidFill>
                  <a:schemeClr val="bg1"/>
                </a:solidFill>
              </a:rPr>
              <a:t>Determine the amount of chloride ions present in a given solution of NaCl using AgNO</a:t>
            </a:r>
            <a:r>
              <a:rPr lang="en-CA" baseline="-25000" dirty="0" smtClean="0">
                <a:solidFill>
                  <a:schemeClr val="bg1"/>
                </a:solidFill>
              </a:rPr>
              <a:t>3</a:t>
            </a:r>
            <a:r>
              <a:rPr lang="en-CA" dirty="0" smtClean="0">
                <a:solidFill>
                  <a:schemeClr val="bg1"/>
                </a:solidFill>
              </a:rPr>
              <a:t> as a reagent.</a:t>
            </a: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Problem: </a:t>
            </a:r>
            <a:r>
              <a:rPr lang="en-CA" dirty="0" smtClean="0">
                <a:solidFill>
                  <a:schemeClr val="bg1"/>
                </a:solidFill>
              </a:rPr>
              <a:t>What is the amount of chloride ions present in 0.2 g of Sodium Chloride (NaCl)?</a:t>
            </a:r>
          </a:p>
          <a:p>
            <a:pPr>
              <a:buClr>
                <a:schemeClr val="bg2"/>
              </a:buClr>
            </a:pPr>
            <a:r>
              <a:rPr lang="en-CA" dirty="0" smtClean="0">
                <a:solidFill>
                  <a:schemeClr val="bg2">
                    <a:lumMod val="75000"/>
                  </a:schemeClr>
                </a:solidFill>
              </a:rPr>
              <a:t>Hypothesis: </a:t>
            </a:r>
            <a:r>
              <a:rPr lang="en-CA" dirty="0" smtClean="0">
                <a:solidFill>
                  <a:schemeClr val="bg1"/>
                </a:solidFill>
              </a:rPr>
              <a:t>The number of chloride ions present in 0.2 g of NaCl is approximately 2.06 x 10²¹.</a:t>
            </a:r>
            <a:r>
              <a:rPr lang="en-CA" dirty="0" smtClean="0"/>
              <a:t/>
            </a:r>
            <a:br>
              <a:rPr lang="en-CA" dirty="0" smtClean="0"/>
            </a:br>
            <a:endParaRPr lang="en-CA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Materials</a:t>
            </a:r>
            <a:endParaRPr lang="en-CA" sz="4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00200"/>
            <a:ext cx="8072494" cy="4525963"/>
          </a:xfrm>
        </p:spPr>
        <p:txBody>
          <a:bodyPr numCol="3">
            <a:normAutofit fontScale="625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Erlenmeyer Flask (2)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Beaker (1)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Funnel (1)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Ashless Filter Paper (1)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Paper Clips (4)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Balance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0.2 g of Sodium Chloride -NaCl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3 g of Silver Nitrate -  </a:t>
            </a:r>
            <a:br>
              <a:rPr lang="en-CA" dirty="0" smtClean="0">
                <a:solidFill>
                  <a:schemeClr val="bg1"/>
                </a:solidFill>
              </a:rPr>
            </a:br>
            <a:r>
              <a:rPr lang="en-CA" dirty="0" smtClean="0">
                <a:solidFill>
                  <a:schemeClr val="bg1"/>
                </a:solidFill>
              </a:rPr>
              <a:t>AgNO</a:t>
            </a:r>
            <a:r>
              <a:rPr lang="en-CA" baseline="-25000" dirty="0" smtClean="0">
                <a:solidFill>
                  <a:schemeClr val="bg1"/>
                </a:solidFill>
              </a:rPr>
              <a:t>3</a:t>
            </a:r>
            <a:r>
              <a:rPr lang="en-CA" dirty="0" smtClean="0">
                <a:solidFill>
                  <a:schemeClr val="bg1"/>
                </a:solidFill>
              </a:rPr>
              <a:t> </a:t>
            </a:r>
            <a:r>
              <a:rPr lang="en-CA" baseline="-25000" dirty="0" smtClean="0">
                <a:solidFill>
                  <a:schemeClr val="bg1"/>
                </a:solidFill>
              </a:rPr>
              <a:t>(aq)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Distilled Water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Dropper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Test Tubes (2)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Bunsen Burner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Crucible and lid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Crucible tongs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Retort Stand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Ring Clamp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Clay Triangle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Safety Goggles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Spatula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Stirring Rod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chemeClr val="bg2"/>
              </a:buClr>
            </a:pPr>
            <a:r>
              <a:rPr lang="en-CA" dirty="0" smtClean="0">
                <a:solidFill>
                  <a:schemeClr val="bg1"/>
                </a:solidFill>
              </a:rPr>
              <a:t>Graduated Cylinder</a:t>
            </a:r>
          </a:p>
          <a:p>
            <a:endParaRPr lang="en-C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Procedure</a:t>
            </a:r>
            <a:endParaRPr lang="en-CA" sz="4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525963"/>
          </a:xfrm>
        </p:spPr>
        <p:txBody>
          <a:bodyPr>
            <a:normAutofit fontScale="92500" lnSpcReduction="10000"/>
          </a:bodyPr>
          <a:lstStyle/>
          <a:p>
            <a:pPr marL="550926" indent="-514350">
              <a:buClr>
                <a:schemeClr val="bg2"/>
              </a:buClr>
              <a:buFont typeface="+mj-lt"/>
              <a:buAutoNum type="arabicPeriod"/>
            </a:pPr>
            <a:r>
              <a:rPr lang="en-CA" dirty="0" smtClean="0">
                <a:solidFill>
                  <a:schemeClr val="bg1"/>
                </a:solidFill>
              </a:rPr>
              <a:t>Formation of the precipitate</a:t>
            </a:r>
          </a:p>
          <a:p>
            <a:pPr marL="550926" indent="-514350">
              <a:buClr>
                <a:schemeClr val="bg2"/>
              </a:buClr>
              <a:buFont typeface="+mj-lt"/>
              <a:buAutoNum type="arabicPeriod"/>
            </a:pPr>
            <a:endParaRPr lang="en-CA" dirty="0" smtClean="0">
              <a:solidFill>
                <a:schemeClr val="bg1"/>
              </a:solidFill>
            </a:endParaRPr>
          </a:p>
          <a:p>
            <a:pPr marL="550926" indent="-514350">
              <a:buClr>
                <a:schemeClr val="bg2"/>
              </a:buClr>
              <a:buFont typeface="+mj-lt"/>
              <a:buAutoNum type="arabicPeriod"/>
            </a:pPr>
            <a:r>
              <a:rPr lang="en-CA" dirty="0" smtClean="0">
                <a:solidFill>
                  <a:schemeClr val="bg1"/>
                </a:solidFill>
              </a:rPr>
              <a:t>Filtration of the solution containing the precipitate</a:t>
            </a:r>
          </a:p>
          <a:p>
            <a:pPr marL="550926" indent="-514350">
              <a:buClr>
                <a:schemeClr val="bg2"/>
              </a:buClr>
              <a:buFont typeface="+mj-lt"/>
              <a:buAutoNum type="arabicPeriod"/>
            </a:pPr>
            <a:endParaRPr lang="en-CA" dirty="0" smtClean="0">
              <a:solidFill>
                <a:schemeClr val="bg1"/>
              </a:solidFill>
            </a:endParaRPr>
          </a:p>
          <a:p>
            <a:pPr marL="550926" indent="-514350">
              <a:buClr>
                <a:schemeClr val="bg2"/>
              </a:buClr>
              <a:buFont typeface="+mj-lt"/>
              <a:buAutoNum type="arabicPeriod"/>
            </a:pPr>
            <a:r>
              <a:rPr lang="en-CA" dirty="0" smtClean="0">
                <a:solidFill>
                  <a:schemeClr val="bg1"/>
                </a:solidFill>
              </a:rPr>
              <a:t>Measurement of the mass of AgCl by drying the filter paper</a:t>
            </a:r>
          </a:p>
          <a:p>
            <a:pPr marL="550926" indent="-514350">
              <a:buClr>
                <a:schemeClr val="bg2"/>
              </a:buClr>
              <a:buFont typeface="+mj-lt"/>
              <a:buAutoNum type="arabicPeriod"/>
            </a:pPr>
            <a:endParaRPr lang="en-CA" dirty="0" smtClean="0">
              <a:solidFill>
                <a:schemeClr val="bg1"/>
              </a:solidFill>
            </a:endParaRPr>
          </a:p>
          <a:p>
            <a:pPr marL="550926" indent="-514350">
              <a:buClr>
                <a:schemeClr val="bg2"/>
              </a:buClr>
              <a:buFont typeface="+mj-lt"/>
              <a:buAutoNum type="arabicPeriod"/>
            </a:pPr>
            <a:r>
              <a:rPr lang="en-CA" dirty="0" smtClean="0">
                <a:solidFill>
                  <a:schemeClr val="bg1"/>
                </a:solidFill>
              </a:rPr>
              <a:t>Measurement of the mass of AgCl by burning the ashless filter paper</a:t>
            </a:r>
          </a:p>
          <a:p>
            <a:pPr>
              <a:buClr>
                <a:schemeClr val="bg2"/>
              </a:buClr>
            </a:pPr>
            <a:endParaRPr lang="en-CA" dirty="0" smtClean="0">
              <a:solidFill>
                <a:schemeClr val="bg1"/>
              </a:solidFill>
            </a:endParaRPr>
          </a:p>
          <a:p>
            <a:pPr>
              <a:buClr>
                <a:schemeClr val="bg2"/>
              </a:buClr>
            </a:pPr>
            <a:endParaRPr lang="en-CA" dirty="0" smtClean="0">
              <a:solidFill>
                <a:schemeClr val="bg1"/>
              </a:solidFill>
            </a:endParaRPr>
          </a:p>
          <a:p>
            <a:pPr>
              <a:buClr>
                <a:schemeClr val="bg2"/>
              </a:buClr>
            </a:pPr>
            <a:endParaRPr lang="en-C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z="4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Formation of the Precipitate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29114" cy="4525963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</a:rPr>
              <a:t>0.2 g of NaCl was dissolved in Distilled </a:t>
            </a:r>
            <a:r>
              <a:rPr lang="en-US" dirty="0" smtClean="0">
                <a:solidFill>
                  <a:schemeClr val="bg1"/>
                </a:solidFill>
              </a:rPr>
              <a:t>Water in Erlenmeyer Flask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</a:rPr>
              <a:t>3.4 g of </a:t>
            </a:r>
            <a:r>
              <a:rPr lang="en-US" dirty="0" smtClean="0">
                <a:solidFill>
                  <a:schemeClr val="bg1"/>
                </a:solidFill>
              </a:rPr>
              <a:t>AgNO</a:t>
            </a:r>
            <a:r>
              <a:rPr lang="en-US" baseline="-25000" dirty="0" smtClean="0">
                <a:solidFill>
                  <a:schemeClr val="bg1"/>
                </a:solidFill>
              </a:rPr>
              <a:t>3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baseline="-25000" dirty="0" smtClean="0">
                <a:solidFill>
                  <a:schemeClr val="bg1"/>
                </a:solidFill>
              </a:rPr>
              <a:t>(aq) </a:t>
            </a:r>
            <a:r>
              <a:rPr lang="en-US" dirty="0" smtClean="0">
                <a:solidFill>
                  <a:schemeClr val="bg1"/>
                </a:solidFill>
              </a:rPr>
              <a:t>was poured </a:t>
            </a:r>
            <a:r>
              <a:rPr lang="en-US" dirty="0" smtClean="0">
                <a:solidFill>
                  <a:schemeClr val="bg1"/>
                </a:solidFill>
              </a:rPr>
              <a:t>into Erlenmeyer Flask containing NaCl </a:t>
            </a:r>
            <a:r>
              <a:rPr lang="en-US" baseline="-25000" dirty="0" smtClean="0">
                <a:solidFill>
                  <a:schemeClr val="bg1"/>
                </a:solidFill>
              </a:rPr>
              <a:t>(aq)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</a:rPr>
              <a:t>Solution was put </a:t>
            </a:r>
            <a:r>
              <a:rPr lang="en-US" dirty="0" smtClean="0">
                <a:solidFill>
                  <a:schemeClr val="bg1"/>
                </a:solidFill>
              </a:rPr>
              <a:t>into </a:t>
            </a:r>
            <a:r>
              <a:rPr lang="en-US" dirty="0" smtClean="0">
                <a:solidFill>
                  <a:schemeClr val="bg1"/>
                </a:solidFill>
              </a:rPr>
              <a:t>rest until all </a:t>
            </a:r>
            <a:r>
              <a:rPr lang="en-US" dirty="0" smtClean="0">
                <a:solidFill>
                  <a:schemeClr val="bg1"/>
                </a:solidFill>
              </a:rPr>
              <a:t>the precipitate </a:t>
            </a:r>
            <a:r>
              <a:rPr lang="en-US" dirty="0" smtClean="0">
                <a:solidFill>
                  <a:schemeClr val="bg1"/>
                </a:solidFill>
              </a:rPr>
              <a:t>formed.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Carrie\Desktop\Pics\111120081540#1.jpg"/>
          <p:cNvPicPr>
            <a:picLocks noChangeAspect="1" noChangeArrowheads="1"/>
          </p:cNvPicPr>
          <p:nvPr/>
        </p:nvPicPr>
        <p:blipFill>
          <a:blip r:embed="rId2"/>
          <a:srcRect l="15722" r="20117" b="12500"/>
          <a:stretch>
            <a:fillRect/>
          </a:stretch>
        </p:blipFill>
        <p:spPr bwMode="auto">
          <a:xfrm>
            <a:off x="4786314" y="1714488"/>
            <a:ext cx="3929090" cy="401877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CA" sz="4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Filtration of the Solution containing the Precipitate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857364"/>
            <a:ext cx="7467600" cy="4525963"/>
          </a:xfrm>
        </p:spPr>
        <p:txBody>
          <a:bodyPr>
            <a:noAutofit/>
          </a:bodyPr>
          <a:lstStyle/>
          <a:p>
            <a:pPr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</a:rPr>
              <a:t>Filter paper, funnel and Erlenmeyer flask were set up</a:t>
            </a:r>
          </a:p>
          <a:p>
            <a:pPr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</a:rPr>
              <a:t>The solution containing the precipitate was poured through the filter paper</a:t>
            </a:r>
          </a:p>
          <a:p>
            <a:pPr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</a:rPr>
              <a:t>Washed periodically with Distilled water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4098" name="Picture 2" descr="G:\Chem lab\DSC029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Custom 1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C5FC8"/>
      </a:accent1>
      <a:accent2>
        <a:srgbClr val="4F979F"/>
      </a:accent2>
      <a:accent3>
        <a:srgbClr val="AF5BB1"/>
      </a:accent3>
      <a:accent4>
        <a:srgbClr val="D57D47"/>
      </a:accent4>
      <a:accent5>
        <a:srgbClr val="A26C48"/>
      </a:accent5>
      <a:accent6>
        <a:srgbClr val="90B4CC"/>
      </a:accent6>
      <a:hlink>
        <a:srgbClr val="91C5CF"/>
      </a:hlink>
      <a:folHlink>
        <a:srgbClr val="C2A87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581</TotalTime>
  <Words>1230</Words>
  <Application>Microsoft Office PowerPoint</Application>
  <PresentationFormat>On-screen Show (4:3)</PresentationFormat>
  <Paragraphs>262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Technic</vt:lpstr>
      <vt:lpstr>GRAVIMETRIC ESTIMATION  OF CHLORIDE IONS</vt:lpstr>
      <vt:lpstr>Introduction</vt:lpstr>
      <vt:lpstr>Introduction</vt:lpstr>
      <vt:lpstr>Introduction</vt:lpstr>
      <vt:lpstr>Materials</vt:lpstr>
      <vt:lpstr>Procedure</vt:lpstr>
      <vt:lpstr>Formation of the Precipitate</vt:lpstr>
      <vt:lpstr>Filtration of the Solution containing the Precipitate</vt:lpstr>
      <vt:lpstr>Slide 9</vt:lpstr>
      <vt:lpstr>Measurement of the Mass of AgCl by drying the filter paper</vt:lpstr>
      <vt:lpstr>Measurement of the Mass of AgCl by burning the ashless filter paper</vt:lpstr>
      <vt:lpstr>Slide 12</vt:lpstr>
      <vt:lpstr>Safety Precautions</vt:lpstr>
      <vt:lpstr>Observations</vt:lpstr>
      <vt:lpstr>Observations</vt:lpstr>
      <vt:lpstr>Observations</vt:lpstr>
      <vt:lpstr>Calculations –  Known Information</vt:lpstr>
      <vt:lpstr>Calculations –  By Drying Filter Paper</vt:lpstr>
      <vt:lpstr>Slide 19</vt:lpstr>
      <vt:lpstr>Slide 20</vt:lpstr>
      <vt:lpstr>Slide 21</vt:lpstr>
      <vt:lpstr>Slide 22</vt:lpstr>
      <vt:lpstr>Slide 23</vt:lpstr>
      <vt:lpstr>How did the Law of Conservation of Mass help predict the amount of Cl ions in AgCl? </vt:lpstr>
      <vt:lpstr>What type of chemical reaction is taking place in this experiment?</vt:lpstr>
      <vt:lpstr>Why does NaCl dissolve in water?</vt:lpstr>
      <vt:lpstr>Why doesn’t AgCl dissolve in water?</vt:lpstr>
      <vt:lpstr>What are some properties of AgCl?</vt:lpstr>
      <vt:lpstr>Why doesn’t an excess amount of AgNO3 affect the chemical reaction in the experiment?</vt:lpstr>
      <vt:lpstr>Why was it necessary to wash off all the impurities from the AgCl precipitate?</vt:lpstr>
      <vt:lpstr>Why were the contents of the crucible slightly gray in colour after heating?</vt:lpstr>
      <vt:lpstr>Percentage Yield and Error</vt:lpstr>
      <vt:lpstr>Conclusion</vt:lpstr>
      <vt:lpstr>Sources of Error</vt:lpstr>
      <vt:lpstr>Sources of Error</vt:lpstr>
      <vt:lpstr>Suggestions</vt:lpstr>
      <vt:lpstr>THE END.  Thank you for listening to our presentation.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Gravimetric Estimation of Chloride Ions</dc:title>
  <dc:creator>Carrie</dc:creator>
  <cp:lastModifiedBy>Carrie</cp:lastModifiedBy>
  <cp:revision>189</cp:revision>
  <dcterms:created xsi:type="dcterms:W3CDTF">2008-12-01T22:11:12Z</dcterms:created>
  <dcterms:modified xsi:type="dcterms:W3CDTF">2008-12-20T16:34:36Z</dcterms:modified>
</cp:coreProperties>
</file>